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8" r:id="rId6"/>
    <p:sldId id="277" r:id="rId7"/>
    <p:sldId id="261" r:id="rId8"/>
    <p:sldId id="271" r:id="rId9"/>
    <p:sldId id="279" r:id="rId10"/>
    <p:sldId id="280" r:id="rId11"/>
    <p:sldId id="27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67FE7F-1DBE-4250-AA8A-8C3085C6EA7E}" v="3" dt="2026-05-17T17:51:26.2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29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ret Harmon" userId="2fe2fc96-7ad5-47f6-922d-abd2d7ac7d58" providerId="ADAL" clId="{51236901-6223-4E12-9D95-813E367970EC}"/>
    <pc:docChg chg="undo custSel addSld delSld modSld">
      <pc:chgData name="Piret Harmon" userId="2fe2fc96-7ad5-47f6-922d-abd2d7ac7d58" providerId="ADAL" clId="{51236901-6223-4E12-9D95-813E367970EC}" dt="2026-05-18T12:52:05.879" v="886" actId="6549"/>
      <pc:docMkLst>
        <pc:docMk/>
      </pc:docMkLst>
      <pc:sldChg chg="modSp mod">
        <pc:chgData name="Piret Harmon" userId="2fe2fc96-7ad5-47f6-922d-abd2d7ac7d58" providerId="ADAL" clId="{51236901-6223-4E12-9D95-813E367970EC}" dt="2026-05-12T02:05:14.315" v="0" actId="14100"/>
        <pc:sldMkLst>
          <pc:docMk/>
          <pc:sldMk cId="0" sldId="258"/>
        </pc:sldMkLst>
        <pc:spChg chg="mod">
          <ac:chgData name="Piret Harmon" userId="2fe2fc96-7ad5-47f6-922d-abd2d7ac7d58" providerId="ADAL" clId="{51236901-6223-4E12-9D95-813E367970EC}" dt="2026-05-12T02:05:14.315" v="0" actId="14100"/>
          <ac:spMkLst>
            <pc:docMk/>
            <pc:sldMk cId="0" sldId="258"/>
            <ac:spMk id="11" creationId="{00000000-0000-0000-0000-000000000000}"/>
          </ac:spMkLst>
        </pc:spChg>
      </pc:sldChg>
      <pc:sldChg chg="addSp modSp mod">
        <pc:chgData name="Piret Harmon" userId="2fe2fc96-7ad5-47f6-922d-abd2d7ac7d58" providerId="ADAL" clId="{51236901-6223-4E12-9D95-813E367970EC}" dt="2026-05-17T18:01:02.119" v="735" actId="20577"/>
        <pc:sldMkLst>
          <pc:docMk/>
          <pc:sldMk cId="0" sldId="261"/>
        </pc:sldMkLst>
        <pc:spChg chg="mod">
          <ac:chgData name="Piret Harmon" userId="2fe2fc96-7ad5-47f6-922d-abd2d7ac7d58" providerId="ADAL" clId="{51236901-6223-4E12-9D95-813E367970EC}" dt="2026-05-17T17:51:40.617" v="111" actId="1076"/>
          <ac:spMkLst>
            <pc:docMk/>
            <pc:sldMk cId="0" sldId="261"/>
            <ac:spMk id="21" creationId="{00000000-0000-0000-0000-000000000000}"/>
          </ac:spMkLst>
        </pc:spChg>
        <pc:spChg chg="mod">
          <ac:chgData name="Piret Harmon" userId="2fe2fc96-7ad5-47f6-922d-abd2d7ac7d58" providerId="ADAL" clId="{51236901-6223-4E12-9D95-813E367970EC}" dt="2026-05-17T17:51:58.191" v="112" actId="1076"/>
          <ac:spMkLst>
            <pc:docMk/>
            <pc:sldMk cId="0" sldId="261"/>
            <ac:spMk id="23" creationId="{00000000-0000-0000-0000-000000000000}"/>
          </ac:spMkLst>
        </pc:spChg>
        <pc:spChg chg="add mod">
          <ac:chgData name="Piret Harmon" userId="2fe2fc96-7ad5-47f6-922d-abd2d7ac7d58" providerId="ADAL" clId="{51236901-6223-4E12-9D95-813E367970EC}" dt="2026-05-17T17:51:01.708" v="104" actId="1076"/>
          <ac:spMkLst>
            <pc:docMk/>
            <pc:sldMk cId="0" sldId="261"/>
            <ac:spMk id="25" creationId="{D613BD92-E495-07F4-2963-BA3E499EF571}"/>
          </ac:spMkLst>
        </pc:spChg>
        <pc:spChg chg="add mod">
          <ac:chgData name="Piret Harmon" userId="2fe2fc96-7ad5-47f6-922d-abd2d7ac7d58" providerId="ADAL" clId="{51236901-6223-4E12-9D95-813E367970EC}" dt="2026-05-17T17:51:01.708" v="104" actId="1076"/>
          <ac:spMkLst>
            <pc:docMk/>
            <pc:sldMk cId="0" sldId="261"/>
            <ac:spMk id="26" creationId="{5ACC7850-79E3-D18D-B1AA-8EB575986983}"/>
          </ac:spMkLst>
        </pc:spChg>
        <pc:spChg chg="add mod">
          <ac:chgData name="Piret Harmon" userId="2fe2fc96-7ad5-47f6-922d-abd2d7ac7d58" providerId="ADAL" clId="{51236901-6223-4E12-9D95-813E367970EC}" dt="2026-05-17T18:01:02.119" v="735" actId="20577"/>
          <ac:spMkLst>
            <pc:docMk/>
            <pc:sldMk cId="0" sldId="261"/>
            <ac:spMk id="27" creationId="{51C5EB45-C371-27E3-9024-8591652BB547}"/>
          </ac:spMkLst>
        </pc:spChg>
        <pc:spChg chg="add mod">
          <ac:chgData name="Piret Harmon" userId="2fe2fc96-7ad5-47f6-922d-abd2d7ac7d58" providerId="ADAL" clId="{51236901-6223-4E12-9D95-813E367970EC}" dt="2026-05-17T17:51:16.718" v="107" actId="1076"/>
          <ac:spMkLst>
            <pc:docMk/>
            <pc:sldMk cId="0" sldId="261"/>
            <ac:spMk id="28" creationId="{DED8C683-A1B9-33E0-C84C-6D035DC9DEF1}"/>
          </ac:spMkLst>
        </pc:spChg>
        <pc:spChg chg="add mod">
          <ac:chgData name="Piret Harmon" userId="2fe2fc96-7ad5-47f6-922d-abd2d7ac7d58" providerId="ADAL" clId="{51236901-6223-4E12-9D95-813E367970EC}" dt="2026-05-17T17:51:35.507" v="109" actId="1076"/>
          <ac:spMkLst>
            <pc:docMk/>
            <pc:sldMk cId="0" sldId="261"/>
            <ac:spMk id="29" creationId="{F28A2051-C014-BF25-97CC-572ABEB788B3}"/>
          </ac:spMkLst>
        </pc:spChg>
      </pc:sldChg>
      <pc:sldChg chg="modSp mod">
        <pc:chgData name="Piret Harmon" userId="2fe2fc96-7ad5-47f6-922d-abd2d7ac7d58" providerId="ADAL" clId="{51236901-6223-4E12-9D95-813E367970EC}" dt="2026-05-18T12:52:05.879" v="886" actId="6549"/>
        <pc:sldMkLst>
          <pc:docMk/>
          <pc:sldMk cId="0" sldId="271"/>
        </pc:sldMkLst>
        <pc:spChg chg="mod">
          <ac:chgData name="Piret Harmon" userId="2fe2fc96-7ad5-47f6-922d-abd2d7ac7d58" providerId="ADAL" clId="{51236901-6223-4E12-9D95-813E367970EC}" dt="2026-05-18T12:52:05.879" v="886" actId="6549"/>
          <ac:spMkLst>
            <pc:docMk/>
            <pc:sldMk cId="0" sldId="271"/>
            <ac:spMk id="23" creationId="{00000000-0000-0000-0000-000000000000}"/>
          </ac:spMkLst>
        </pc:spChg>
      </pc:sldChg>
      <pc:sldChg chg="modSp mod">
        <pc:chgData name="Piret Harmon" userId="2fe2fc96-7ad5-47f6-922d-abd2d7ac7d58" providerId="ADAL" clId="{51236901-6223-4E12-9D95-813E367970EC}" dt="2026-05-18T12:51:42.786" v="885" actId="20577"/>
        <pc:sldMkLst>
          <pc:docMk/>
          <pc:sldMk cId="0" sldId="277"/>
        </pc:sldMkLst>
        <pc:spChg chg="mod">
          <ac:chgData name="Piret Harmon" userId="2fe2fc96-7ad5-47f6-922d-abd2d7ac7d58" providerId="ADAL" clId="{51236901-6223-4E12-9D95-813E367970EC}" dt="2026-05-17T17:53:45.402" v="294" actId="255"/>
          <ac:spMkLst>
            <pc:docMk/>
            <pc:sldMk cId="0" sldId="277"/>
            <ac:spMk id="10" creationId="{00000000-0000-0000-0000-000000000000}"/>
          </ac:spMkLst>
        </pc:spChg>
        <pc:spChg chg="mod">
          <ac:chgData name="Piret Harmon" userId="2fe2fc96-7ad5-47f6-922d-abd2d7ac7d58" providerId="ADAL" clId="{51236901-6223-4E12-9D95-813E367970EC}" dt="2026-05-12T02:05:55.155" v="1" actId="255"/>
          <ac:spMkLst>
            <pc:docMk/>
            <pc:sldMk cId="0" sldId="277"/>
            <ac:spMk id="11" creationId="{00000000-0000-0000-0000-000000000000}"/>
          </ac:spMkLst>
        </pc:spChg>
        <pc:spChg chg="mod">
          <ac:chgData name="Piret Harmon" userId="2fe2fc96-7ad5-47f6-922d-abd2d7ac7d58" providerId="ADAL" clId="{51236901-6223-4E12-9D95-813E367970EC}" dt="2026-05-17T17:53:55.531" v="297" actId="1076"/>
          <ac:spMkLst>
            <pc:docMk/>
            <pc:sldMk cId="0" sldId="277"/>
            <ac:spMk id="16" creationId="{00000000-0000-0000-0000-000000000000}"/>
          </ac:spMkLst>
        </pc:spChg>
        <pc:spChg chg="mod">
          <ac:chgData name="Piret Harmon" userId="2fe2fc96-7ad5-47f6-922d-abd2d7ac7d58" providerId="ADAL" clId="{51236901-6223-4E12-9D95-813E367970EC}" dt="2026-05-12T02:06:01.747" v="2" actId="255"/>
          <ac:spMkLst>
            <pc:docMk/>
            <pc:sldMk cId="0" sldId="277"/>
            <ac:spMk id="17" creationId="{00000000-0000-0000-0000-000000000000}"/>
          </ac:spMkLst>
        </pc:spChg>
        <pc:spChg chg="mod">
          <ac:chgData name="Piret Harmon" userId="2fe2fc96-7ad5-47f6-922d-abd2d7ac7d58" providerId="ADAL" clId="{51236901-6223-4E12-9D95-813E367970EC}" dt="2026-05-17T17:54:12.059" v="299" actId="14100"/>
          <ac:spMkLst>
            <pc:docMk/>
            <pc:sldMk cId="0" sldId="277"/>
            <ac:spMk id="22" creationId="{00000000-0000-0000-0000-000000000000}"/>
          </ac:spMkLst>
        </pc:spChg>
        <pc:spChg chg="mod">
          <ac:chgData name="Piret Harmon" userId="2fe2fc96-7ad5-47f6-922d-abd2d7ac7d58" providerId="ADAL" clId="{51236901-6223-4E12-9D95-813E367970EC}" dt="2026-05-18T12:51:42.786" v="885" actId="20577"/>
          <ac:spMkLst>
            <pc:docMk/>
            <pc:sldMk cId="0" sldId="277"/>
            <ac:spMk id="23" creationId="{00000000-0000-0000-0000-000000000000}"/>
          </ac:spMkLst>
        </pc:spChg>
      </pc:sldChg>
      <pc:sldChg chg="addSp delSp modSp add mod">
        <pc:chgData name="Piret Harmon" userId="2fe2fc96-7ad5-47f6-922d-abd2d7ac7d58" providerId="ADAL" clId="{51236901-6223-4E12-9D95-813E367970EC}" dt="2026-05-12T02:13:59.157" v="47" actId="14100"/>
        <pc:sldMkLst>
          <pc:docMk/>
          <pc:sldMk cId="1381622728" sldId="279"/>
        </pc:sldMkLst>
        <pc:spChg chg="mod">
          <ac:chgData name="Piret Harmon" userId="2fe2fc96-7ad5-47f6-922d-abd2d7ac7d58" providerId="ADAL" clId="{51236901-6223-4E12-9D95-813E367970EC}" dt="2026-05-12T02:13:59.157" v="47" actId="14100"/>
          <ac:spMkLst>
            <pc:docMk/>
            <pc:sldMk cId="1381622728" sldId="279"/>
            <ac:spMk id="4" creationId="{4F87293A-10E2-0453-1536-29A2560B69B5}"/>
          </ac:spMkLst>
        </pc:spChg>
        <pc:spChg chg="mod">
          <ac:chgData name="Piret Harmon" userId="2fe2fc96-7ad5-47f6-922d-abd2d7ac7d58" providerId="ADAL" clId="{51236901-6223-4E12-9D95-813E367970EC}" dt="2026-05-12T02:12:27.377" v="11" actId="14100"/>
          <ac:spMkLst>
            <pc:docMk/>
            <pc:sldMk cId="1381622728" sldId="279"/>
            <ac:spMk id="10" creationId="{82171DD0-E283-C93A-09A9-138C2D85C7D1}"/>
          </ac:spMkLst>
        </pc:spChg>
        <pc:spChg chg="mod">
          <ac:chgData name="Piret Harmon" userId="2fe2fc96-7ad5-47f6-922d-abd2d7ac7d58" providerId="ADAL" clId="{51236901-6223-4E12-9D95-813E367970EC}" dt="2026-05-12T02:12:47.951" v="14" actId="14100"/>
          <ac:spMkLst>
            <pc:docMk/>
            <pc:sldMk cId="1381622728" sldId="279"/>
            <ac:spMk id="11" creationId="{EF9239E5-A72C-1CFF-9137-857ED14648D1}"/>
          </ac:spMkLst>
        </pc:spChg>
        <pc:spChg chg="mod">
          <ac:chgData name="Piret Harmon" userId="2fe2fc96-7ad5-47f6-922d-abd2d7ac7d58" providerId="ADAL" clId="{51236901-6223-4E12-9D95-813E367970EC}" dt="2026-05-12T02:12:39.884" v="13" actId="1076"/>
          <ac:spMkLst>
            <pc:docMk/>
            <pc:sldMk cId="1381622728" sldId="279"/>
            <ac:spMk id="12" creationId="{01D4EB94-4A04-53DC-0B1F-3546906B684F}"/>
          </ac:spMkLst>
        </pc:spChg>
        <pc:spChg chg="mod">
          <ac:chgData name="Piret Harmon" userId="2fe2fc96-7ad5-47f6-922d-abd2d7ac7d58" providerId="ADAL" clId="{51236901-6223-4E12-9D95-813E367970EC}" dt="2026-05-12T02:12:34.392" v="12" actId="14100"/>
          <ac:spMkLst>
            <pc:docMk/>
            <pc:sldMk cId="1381622728" sldId="279"/>
            <ac:spMk id="13" creationId="{F51431F0-DEE6-ACB2-4E4A-BDA2AF9E98F2}"/>
          </ac:spMkLst>
        </pc:spChg>
        <pc:picChg chg="add mod">
          <ac:chgData name="Piret Harmon" userId="2fe2fc96-7ad5-47f6-922d-abd2d7ac7d58" providerId="ADAL" clId="{51236901-6223-4E12-9D95-813E367970EC}" dt="2026-05-12T02:13:39.317" v="20" actId="1076"/>
          <ac:picMkLst>
            <pc:docMk/>
            <pc:sldMk cId="1381622728" sldId="279"/>
            <ac:picMk id="15" creationId="{2F6B5079-33FA-BF2A-5922-8C1788F68C17}"/>
          </ac:picMkLst>
        </pc:picChg>
        <pc:picChg chg="add mod">
          <ac:chgData name="Piret Harmon" userId="2fe2fc96-7ad5-47f6-922d-abd2d7ac7d58" providerId="ADAL" clId="{51236901-6223-4E12-9D95-813E367970EC}" dt="2026-05-12T02:13:43.926" v="21" actId="1076"/>
          <ac:picMkLst>
            <pc:docMk/>
            <pc:sldMk cId="1381622728" sldId="279"/>
            <ac:picMk id="17" creationId="{DFBBF9CB-D1AA-D46D-39FD-1388F81DCEA0}"/>
          </ac:picMkLst>
        </pc:picChg>
      </pc:sldChg>
      <pc:sldChg chg="addSp delSp modSp add mod">
        <pc:chgData name="Piret Harmon" userId="2fe2fc96-7ad5-47f6-922d-abd2d7ac7d58" providerId="ADAL" clId="{51236901-6223-4E12-9D95-813E367970EC}" dt="2026-05-12T02:17:48.526" v="100" actId="14100"/>
        <pc:sldMkLst>
          <pc:docMk/>
          <pc:sldMk cId="2169181895" sldId="280"/>
        </pc:sldMkLst>
        <pc:spChg chg="mod">
          <ac:chgData name="Piret Harmon" userId="2fe2fc96-7ad5-47f6-922d-abd2d7ac7d58" providerId="ADAL" clId="{51236901-6223-4E12-9D95-813E367970EC}" dt="2026-05-12T02:17:45.058" v="99" actId="1076"/>
          <ac:spMkLst>
            <pc:docMk/>
            <pc:sldMk cId="2169181895" sldId="280"/>
            <ac:spMk id="2" creationId="{470408E1-DADD-DFD3-0801-0E0868B88221}"/>
          </ac:spMkLst>
        </pc:spChg>
        <pc:spChg chg="mod">
          <ac:chgData name="Piret Harmon" userId="2fe2fc96-7ad5-47f6-922d-abd2d7ac7d58" providerId="ADAL" clId="{51236901-6223-4E12-9D95-813E367970EC}" dt="2026-05-12T02:14:29.281" v="82" actId="20577"/>
          <ac:spMkLst>
            <pc:docMk/>
            <pc:sldMk cId="2169181895" sldId="280"/>
            <ac:spMk id="4" creationId="{2CDBC155-5E79-E281-2E08-8676B473FBCF}"/>
          </ac:spMkLst>
        </pc:spChg>
        <pc:picChg chg="add mod">
          <ac:chgData name="Piret Harmon" userId="2fe2fc96-7ad5-47f6-922d-abd2d7ac7d58" providerId="ADAL" clId="{51236901-6223-4E12-9D95-813E367970EC}" dt="2026-05-12T02:17:48.526" v="100" actId="14100"/>
          <ac:picMkLst>
            <pc:docMk/>
            <pc:sldMk cId="2169181895" sldId="280"/>
            <ac:picMk id="18" creationId="{042E9238-07BD-6392-D2B3-D14D624BA8A0}"/>
          </ac:picMkLst>
        </pc:picChg>
        <pc:picChg chg="add mod">
          <ac:chgData name="Piret Harmon" userId="2fe2fc96-7ad5-47f6-922d-abd2d7ac7d58" providerId="ADAL" clId="{51236901-6223-4E12-9D95-813E367970EC}" dt="2026-05-12T02:17:43.757" v="98" actId="14100"/>
          <ac:picMkLst>
            <pc:docMk/>
            <pc:sldMk cId="2169181895" sldId="280"/>
            <ac:picMk id="20" creationId="{8C594BE5-633E-B545-EC2B-A05EDA18008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424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731520" y="2377440"/>
            <a:ext cx="1828800" cy="54864"/>
          </a:xfrm>
          <a:prstGeom prst="rect">
            <a:avLst/>
          </a:prstGeom>
          <a:solidFill>
            <a:srgbClr val="218B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31520" y="2560320"/>
            <a:ext cx="1005840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4000" b="1">
                <a:solidFill>
                  <a:srgbClr val="FFFFFF"/>
                </a:solidFill>
                <a:latin typeface="Georgia"/>
              </a:rPr>
              <a:t>Demand Management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" y="3931920"/>
            <a:ext cx="10058400" cy="54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800" b="0">
                <a:solidFill>
                  <a:srgbClr val="A8DAD5"/>
                </a:solidFill>
                <a:latin typeface="Calibri"/>
              </a:rPr>
              <a:t>MCWRA-SVBGSA Joint Workshop on Groundwater Sustainability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1520" y="4663440"/>
            <a:ext cx="100584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400" b="0">
                <a:solidFill>
                  <a:srgbClr val="94A3B8"/>
                </a:solidFill>
                <a:latin typeface="Calibri"/>
              </a:rPr>
              <a:t>May 18, 2026  |  Integrated Implementation Strategy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" y="5486400"/>
            <a:ext cx="100584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b="0">
                <a:solidFill>
                  <a:srgbClr val="94A3B8"/>
                </a:solidFill>
                <a:latin typeface="Calibri"/>
              </a:rPr>
              <a:t>Monterey County Water Resources Agency  &amp;  Salinas Valley Basin Groundwater Sustainability Agency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73152"/>
          </a:xfrm>
          <a:prstGeom prst="rect">
            <a:avLst/>
          </a:prstGeom>
          <a:solidFill>
            <a:srgbClr val="1B5E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31520" y="274320"/>
            <a:ext cx="100584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800" b="1">
                <a:solidFill>
                  <a:srgbClr val="14243E"/>
                </a:solidFill>
                <a:latin typeface="Georgia"/>
              </a:rPr>
              <a:t>Project Overview</a:t>
            </a:r>
          </a:p>
        </p:txBody>
      </p:sp>
      <p:sp>
        <p:nvSpPr>
          <p:cNvPr id="5" name="Rectangle 4"/>
          <p:cNvSpPr/>
          <p:nvPr/>
        </p:nvSpPr>
        <p:spPr>
          <a:xfrm>
            <a:off x="731520" y="960120"/>
            <a:ext cx="2743200" cy="36576"/>
          </a:xfrm>
          <a:prstGeom prst="rect">
            <a:avLst/>
          </a:prstGeom>
          <a:solidFill>
            <a:srgbClr val="218B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0" y="6400800"/>
            <a:ext cx="12191695" cy="457200"/>
          </a:xfrm>
          <a:prstGeom prst="rect">
            <a:avLst/>
          </a:prstGeom>
          <a:solidFill>
            <a:srgbClr val="1424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457200" y="6446520"/>
            <a:ext cx="73152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000" b="0">
                <a:solidFill>
                  <a:srgbClr val="FFFFFF"/>
                </a:solidFill>
                <a:latin typeface="Calibri"/>
              </a:rPr>
              <a:t>MCWRA-SVBGSA Joint Workshop  |  May 18, 2026  |  Demand Mgmt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0" y="6446520"/>
            <a:ext cx="27432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1000" b="0">
                <a:solidFill>
                  <a:srgbClr val="A8DAD5"/>
                </a:solidFill>
                <a:latin typeface="Calibri"/>
              </a:rPr>
              <a:t>Integrated Implementation Strategy</a:t>
            </a:r>
          </a:p>
        </p:txBody>
      </p:sp>
      <p:sp>
        <p:nvSpPr>
          <p:cNvPr id="9" name="Rectangle 8"/>
          <p:cNvSpPr/>
          <p:nvPr/>
        </p:nvSpPr>
        <p:spPr>
          <a:xfrm>
            <a:off x="731519" y="1280160"/>
            <a:ext cx="10262545" cy="37975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731520" y="1280160"/>
            <a:ext cx="73152" cy="2560320"/>
          </a:xfrm>
          <a:prstGeom prst="rect">
            <a:avLst/>
          </a:prstGeom>
          <a:solidFill>
            <a:srgbClr val="218B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1005839" y="1371600"/>
            <a:ext cx="833694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400" b="0" dirty="0">
                <a:solidFill>
                  <a:srgbClr val="1E293B"/>
                </a:solidFill>
                <a:latin typeface="Calibri"/>
              </a:rPr>
              <a:t>Demand Management considers reducing groundwater pumping to balance water budgets and complement supply-side projects by closing the gap between supply and demand. It emphasizes incentive-based approaches as an early implementation step, with priority development of mandatory measures in areas where consequences of inaction are most severe.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73152"/>
          </a:xfrm>
          <a:prstGeom prst="rect">
            <a:avLst/>
          </a:prstGeom>
          <a:solidFill>
            <a:srgbClr val="1B5E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31520" y="274320"/>
            <a:ext cx="100584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800" b="1">
                <a:solidFill>
                  <a:srgbClr val="14243E"/>
                </a:solidFill>
                <a:latin typeface="Georgia"/>
              </a:rPr>
              <a:t>Scenarios Evaluated</a:t>
            </a:r>
          </a:p>
        </p:txBody>
      </p:sp>
      <p:sp>
        <p:nvSpPr>
          <p:cNvPr id="5" name="Rectangle 4"/>
          <p:cNvSpPr/>
          <p:nvPr/>
        </p:nvSpPr>
        <p:spPr>
          <a:xfrm>
            <a:off x="731520" y="960120"/>
            <a:ext cx="2743200" cy="36576"/>
          </a:xfrm>
          <a:prstGeom prst="rect">
            <a:avLst/>
          </a:prstGeom>
          <a:solidFill>
            <a:srgbClr val="218B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883767" y="1280160"/>
            <a:ext cx="3291840" cy="457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883767" y="1280160"/>
            <a:ext cx="3291840" cy="54864"/>
          </a:xfrm>
          <a:prstGeom prst="rect">
            <a:avLst/>
          </a:prstGeom>
          <a:solidFill>
            <a:srgbClr val="218B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1066647" y="1508760"/>
            <a:ext cx="365760" cy="365760"/>
          </a:xfrm>
          <a:prstGeom prst="rect">
            <a:avLst/>
          </a:prstGeom>
          <a:solidFill>
            <a:srgbClr val="218B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1066647" y="1490472"/>
            <a:ext cx="3657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b="1">
                <a:solidFill>
                  <a:srgbClr val="FFFFFF"/>
                </a:solidFill>
                <a:latin typeface="Georgia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69567" y="1508760"/>
            <a:ext cx="23774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1" dirty="0">
                <a:solidFill>
                  <a:srgbClr val="14243E"/>
                </a:solidFill>
                <a:latin typeface="Georgia"/>
              </a:rPr>
              <a:t>Voluntary Incentive Programs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66647" y="2286000"/>
            <a:ext cx="2926080" cy="2362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buChar char="•"/>
            </a:pPr>
            <a:r>
              <a:rPr sz="2000" dirty="0">
                <a:solidFill>
                  <a:srgbClr val="1E293B"/>
                </a:solidFill>
                <a:latin typeface="Calibri"/>
              </a:rPr>
              <a:t>Financial incentives for water efficiency</a:t>
            </a:r>
          </a:p>
          <a:p>
            <a:pPr>
              <a:spcAft>
                <a:spcPts val="300"/>
              </a:spcAft>
              <a:buChar char="•"/>
            </a:pPr>
            <a:r>
              <a:rPr sz="2000" dirty="0">
                <a:solidFill>
                  <a:srgbClr val="1E293B"/>
                </a:solidFill>
                <a:latin typeface="Calibri"/>
              </a:rPr>
              <a:t>Technical assistance and outreach</a:t>
            </a:r>
          </a:p>
          <a:p>
            <a:pPr>
              <a:spcAft>
                <a:spcPts val="300"/>
              </a:spcAft>
              <a:buChar char="•"/>
            </a:pPr>
            <a:r>
              <a:rPr sz="2000" dirty="0">
                <a:solidFill>
                  <a:srgbClr val="1E293B"/>
                </a:solidFill>
                <a:latin typeface="Calibri"/>
              </a:rPr>
              <a:t>Near-term implementation possible</a:t>
            </a:r>
          </a:p>
          <a:p>
            <a:pPr>
              <a:spcAft>
                <a:spcPts val="300"/>
              </a:spcAft>
              <a:buChar char="•"/>
            </a:pPr>
            <a:r>
              <a:rPr sz="2000" dirty="0">
                <a:solidFill>
                  <a:srgbClr val="1E293B"/>
                </a:solidFill>
                <a:latin typeface="Calibri"/>
              </a:rPr>
              <a:t>Uncertain uptake rates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49927" y="1280160"/>
            <a:ext cx="3291840" cy="457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4449927" y="1280160"/>
            <a:ext cx="3291840" cy="54864"/>
          </a:xfrm>
          <a:prstGeom prst="rect">
            <a:avLst/>
          </a:prstGeom>
          <a:solidFill>
            <a:srgbClr val="1B5E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4632807" y="1508760"/>
            <a:ext cx="365760" cy="365760"/>
          </a:xfrm>
          <a:prstGeom prst="rect">
            <a:avLst/>
          </a:prstGeom>
          <a:solidFill>
            <a:srgbClr val="1B5E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4632807" y="1490472"/>
            <a:ext cx="3657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b="1">
                <a:solidFill>
                  <a:srgbClr val="FFFFFF"/>
                </a:solidFill>
                <a:latin typeface="Georgia"/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98567" y="1472404"/>
            <a:ext cx="26517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1" dirty="0">
                <a:solidFill>
                  <a:srgbClr val="14243E"/>
                </a:solidFill>
                <a:latin typeface="Georgia"/>
              </a:rPr>
              <a:t>Mandatory Measures: Priority Areas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32807" y="2286000"/>
            <a:ext cx="2926080" cy="2669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buChar char="•"/>
            </a:pPr>
            <a:r>
              <a:rPr sz="2000" dirty="0">
                <a:solidFill>
                  <a:srgbClr val="1E293B"/>
                </a:solidFill>
                <a:latin typeface="Calibri"/>
              </a:rPr>
              <a:t>Focused on SWI and Deep Aquifer overlap</a:t>
            </a:r>
          </a:p>
          <a:p>
            <a:pPr>
              <a:spcAft>
                <a:spcPts val="300"/>
              </a:spcAft>
              <a:buChar char="•"/>
            </a:pPr>
            <a:r>
              <a:rPr sz="2000" dirty="0">
                <a:solidFill>
                  <a:srgbClr val="1E293B"/>
                </a:solidFill>
                <a:latin typeface="Calibri"/>
              </a:rPr>
              <a:t>Pumping allocations or caps</a:t>
            </a:r>
          </a:p>
          <a:p>
            <a:pPr>
              <a:spcAft>
                <a:spcPts val="300"/>
              </a:spcAft>
              <a:buChar char="•"/>
            </a:pPr>
            <a:r>
              <a:rPr sz="2000" dirty="0">
                <a:solidFill>
                  <a:srgbClr val="1E293B"/>
                </a:solidFill>
                <a:latin typeface="Calibri"/>
              </a:rPr>
              <a:t>Requires robust metering/monitoring</a:t>
            </a:r>
          </a:p>
          <a:p>
            <a:pPr>
              <a:spcAft>
                <a:spcPts val="300"/>
              </a:spcAft>
              <a:buChar char="•"/>
            </a:pPr>
            <a:r>
              <a:rPr sz="2000" dirty="0">
                <a:solidFill>
                  <a:srgbClr val="1E293B"/>
                </a:solidFill>
                <a:latin typeface="Calibri"/>
              </a:rPr>
              <a:t>Significant stakeholder engagement needed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016087" y="1280160"/>
            <a:ext cx="3291840" cy="457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Rectangle 18"/>
          <p:cNvSpPr/>
          <p:nvPr/>
        </p:nvSpPr>
        <p:spPr>
          <a:xfrm>
            <a:off x="8016087" y="1280160"/>
            <a:ext cx="3291840" cy="54864"/>
          </a:xfrm>
          <a:prstGeom prst="rect">
            <a:avLst/>
          </a:prstGeom>
          <a:solidFill>
            <a:srgbClr val="1424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8198967" y="1508760"/>
            <a:ext cx="365760" cy="365760"/>
          </a:xfrm>
          <a:prstGeom prst="rect">
            <a:avLst/>
          </a:prstGeom>
          <a:solidFill>
            <a:srgbClr val="1424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TextBox 20"/>
          <p:cNvSpPr txBox="1"/>
          <p:nvPr/>
        </p:nvSpPr>
        <p:spPr>
          <a:xfrm>
            <a:off x="8198967" y="1490472"/>
            <a:ext cx="3657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b="1">
                <a:solidFill>
                  <a:srgbClr val="FFFFFF"/>
                </a:solidFill>
                <a:latin typeface="Georgia"/>
              </a:rPr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701887" y="1508760"/>
            <a:ext cx="26060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1" dirty="0">
                <a:solidFill>
                  <a:srgbClr val="14243E"/>
                </a:solidFill>
                <a:latin typeface="Georgia"/>
              </a:rPr>
              <a:t>Mandatory Measures:</a:t>
            </a:r>
            <a:endParaRPr lang="en-US" sz="1600" b="1" dirty="0">
              <a:solidFill>
                <a:srgbClr val="14243E"/>
              </a:solidFill>
              <a:latin typeface="Georgia"/>
            </a:endParaRPr>
          </a:p>
          <a:p>
            <a:pPr algn="l"/>
            <a:r>
              <a:rPr lang="en-US" sz="1600" b="1" dirty="0">
                <a:solidFill>
                  <a:srgbClr val="14243E"/>
                </a:solidFill>
                <a:latin typeface="Georgia"/>
              </a:rPr>
              <a:t>Larger Scope</a:t>
            </a:r>
            <a:endParaRPr sz="1600" b="1" dirty="0">
              <a:solidFill>
                <a:srgbClr val="14243E"/>
              </a:solidFill>
              <a:latin typeface="Georgi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98967" y="2286000"/>
            <a:ext cx="2926080" cy="2977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buChar char="•"/>
            </a:pPr>
            <a:r>
              <a:rPr lang="en-US" sz="2000" dirty="0">
                <a:solidFill>
                  <a:srgbClr val="1E293B"/>
                </a:solidFill>
                <a:latin typeface="Calibri"/>
              </a:rPr>
              <a:t>To achieve GWL minimum thresholds without projects aggregate 9-14% ag pumping reductions are required</a:t>
            </a:r>
          </a:p>
          <a:p>
            <a:pPr marL="342900" indent="-342900">
              <a:spcAft>
                <a:spcPts val="300"/>
              </a:spcAft>
              <a:buFontTx/>
              <a:buChar char="-"/>
            </a:pPr>
            <a:r>
              <a:rPr lang="en-US" sz="2000" dirty="0">
                <a:solidFill>
                  <a:srgbClr val="1E293B"/>
                </a:solidFill>
                <a:latin typeface="Calibri"/>
              </a:rPr>
              <a:t>180/400: 18%-36%</a:t>
            </a:r>
          </a:p>
          <a:p>
            <a:pPr marL="342900" indent="-342900">
              <a:spcAft>
                <a:spcPts val="300"/>
              </a:spcAft>
              <a:buFontTx/>
              <a:buChar char="-"/>
            </a:pPr>
            <a:r>
              <a:rPr lang="en-US" sz="2000" dirty="0">
                <a:solidFill>
                  <a:srgbClr val="1E293B"/>
                </a:solidFill>
                <a:latin typeface="Calibri"/>
              </a:rPr>
              <a:t>Eastside: 17-25%</a:t>
            </a:r>
          </a:p>
          <a:p>
            <a:pPr marL="342900" indent="-342900">
              <a:spcAft>
                <a:spcPts val="300"/>
              </a:spcAft>
              <a:buFontTx/>
              <a:buChar char="-"/>
            </a:pPr>
            <a:r>
              <a:rPr lang="en-US" sz="2000" dirty="0">
                <a:solidFill>
                  <a:srgbClr val="1E293B"/>
                </a:solidFill>
                <a:latin typeface="Calibri"/>
              </a:rPr>
              <a:t>Forebay: 4.5-9%</a:t>
            </a:r>
            <a:endParaRPr sz="2000" dirty="0">
              <a:solidFill>
                <a:srgbClr val="1E293B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6400800"/>
            <a:ext cx="12191695" cy="457200"/>
          </a:xfrm>
          <a:prstGeom prst="rect">
            <a:avLst/>
          </a:prstGeom>
          <a:solidFill>
            <a:srgbClr val="1424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457200" y="6446520"/>
            <a:ext cx="73152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000" b="0">
                <a:solidFill>
                  <a:srgbClr val="FFFFFF"/>
                </a:solidFill>
                <a:latin typeface="Calibri"/>
              </a:rPr>
              <a:t>MCWRA-SVBGSA Joint Workshop  |  May 18, 2026  |  Demand Mgmt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144000" y="6446520"/>
            <a:ext cx="27432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1000" b="0">
                <a:solidFill>
                  <a:srgbClr val="A8DAD5"/>
                </a:solidFill>
                <a:latin typeface="Calibri"/>
              </a:rPr>
              <a:t>Integrated Implementation Strategy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73152"/>
          </a:xfrm>
          <a:prstGeom prst="rect">
            <a:avLst/>
          </a:prstGeom>
          <a:solidFill>
            <a:srgbClr val="1B5E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31520" y="274320"/>
            <a:ext cx="100584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800" b="1">
                <a:solidFill>
                  <a:srgbClr val="14243E"/>
                </a:solidFill>
                <a:latin typeface="Georgia"/>
              </a:rPr>
              <a:t>Key Findings</a:t>
            </a:r>
          </a:p>
        </p:txBody>
      </p:sp>
      <p:sp>
        <p:nvSpPr>
          <p:cNvPr id="5" name="Rectangle 4"/>
          <p:cNvSpPr/>
          <p:nvPr/>
        </p:nvSpPr>
        <p:spPr>
          <a:xfrm>
            <a:off x="731520" y="960120"/>
            <a:ext cx="2743200" cy="36576"/>
          </a:xfrm>
          <a:prstGeom prst="rect">
            <a:avLst/>
          </a:prstGeom>
          <a:solidFill>
            <a:srgbClr val="218B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0" y="6400800"/>
            <a:ext cx="12191695" cy="457200"/>
          </a:xfrm>
          <a:prstGeom prst="rect">
            <a:avLst/>
          </a:prstGeom>
          <a:solidFill>
            <a:srgbClr val="1424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457200" y="6446520"/>
            <a:ext cx="73152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000" b="0">
                <a:solidFill>
                  <a:srgbClr val="FFFFFF"/>
                </a:solidFill>
                <a:latin typeface="Calibri"/>
              </a:rPr>
              <a:t>MCWRA-SVBGSA Joint Workshop  |  May 18, 2026  |  Demand Mgmt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0" y="6446520"/>
            <a:ext cx="27432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1000" b="0">
                <a:solidFill>
                  <a:srgbClr val="A8DAD5"/>
                </a:solidFill>
                <a:latin typeface="Calibri"/>
              </a:rPr>
              <a:t>Integrated Implementation Strategy</a:t>
            </a:r>
          </a:p>
        </p:txBody>
      </p:sp>
      <p:sp>
        <p:nvSpPr>
          <p:cNvPr id="9" name="Rectangle 8"/>
          <p:cNvSpPr/>
          <p:nvPr/>
        </p:nvSpPr>
        <p:spPr>
          <a:xfrm>
            <a:off x="731520" y="1280160"/>
            <a:ext cx="10515600" cy="7132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914400" y="1417320"/>
            <a:ext cx="365760" cy="365760"/>
          </a:xfrm>
          <a:prstGeom prst="rect">
            <a:avLst/>
          </a:prstGeom>
          <a:solidFill>
            <a:srgbClr val="218B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914400" y="1389888"/>
            <a:ext cx="3657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600" b="1">
                <a:solidFill>
                  <a:srgbClr val="FFFFFF"/>
                </a:solidFill>
                <a:latin typeface="Calibri"/>
              </a:rPr>
              <a:t>✓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08760" y="1331226"/>
            <a:ext cx="95097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000" b="0" dirty="0">
                <a:solidFill>
                  <a:srgbClr val="1E293B"/>
                </a:solidFill>
                <a:latin typeface="Calibri"/>
              </a:rPr>
              <a:t>Select voluntary and mandatory measures can be deployed; mandatory measures need</a:t>
            </a:r>
            <a:r>
              <a:rPr lang="en-US" sz="2000" b="0" dirty="0">
                <a:solidFill>
                  <a:srgbClr val="1E293B"/>
                </a:solidFill>
                <a:latin typeface="Calibri"/>
              </a:rPr>
              <a:t> </a:t>
            </a:r>
            <a:r>
              <a:rPr sz="2000" b="0" dirty="0">
                <a:solidFill>
                  <a:srgbClr val="1E293B"/>
                </a:solidFill>
                <a:latin typeface="Calibri"/>
              </a:rPr>
              <a:t>further evaluation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31520" y="2084832"/>
            <a:ext cx="10515600" cy="7132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914400" y="2221992"/>
            <a:ext cx="365760" cy="365760"/>
          </a:xfrm>
          <a:prstGeom prst="rect">
            <a:avLst/>
          </a:prstGeom>
          <a:solidFill>
            <a:srgbClr val="1B5E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914400" y="2194560"/>
            <a:ext cx="3657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600" b="1">
                <a:solidFill>
                  <a:srgbClr val="FFFFFF"/>
                </a:solidFill>
                <a:latin typeface="Calibri"/>
              </a:rPr>
              <a:t>✓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08760" y="2125980"/>
            <a:ext cx="9509760" cy="50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000" b="0" dirty="0">
                <a:solidFill>
                  <a:srgbClr val="1E293B"/>
                </a:solidFill>
                <a:latin typeface="Calibri"/>
              </a:rPr>
              <a:t>Prioritizing development of programs/policies for seawater intruded area and overlapping Deep Aquifers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31520" y="2889504"/>
            <a:ext cx="10515600" cy="7132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17"/>
          <p:cNvSpPr/>
          <p:nvPr/>
        </p:nvSpPr>
        <p:spPr>
          <a:xfrm>
            <a:off x="914400" y="3026664"/>
            <a:ext cx="365760" cy="365760"/>
          </a:xfrm>
          <a:prstGeom prst="rect">
            <a:avLst/>
          </a:prstGeom>
          <a:solidFill>
            <a:srgbClr val="218B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TextBox 18"/>
          <p:cNvSpPr txBox="1"/>
          <p:nvPr/>
        </p:nvSpPr>
        <p:spPr>
          <a:xfrm>
            <a:off x="914400" y="2999232"/>
            <a:ext cx="3657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600" b="1">
                <a:solidFill>
                  <a:srgbClr val="FFFFFF"/>
                </a:solidFill>
                <a:latin typeface="Calibri"/>
              </a:rPr>
              <a:t>✓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63040" y="2910237"/>
            <a:ext cx="9509760" cy="50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000" b="0" dirty="0">
                <a:solidFill>
                  <a:srgbClr val="1E293B"/>
                </a:solidFill>
                <a:latin typeface="Calibri"/>
              </a:rPr>
              <a:t>Pumping reductions raise groundwater levels but do not achieve SWI minimum threshold alone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31520" y="3694176"/>
            <a:ext cx="10515600" cy="7132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Rectangle 21"/>
          <p:cNvSpPr/>
          <p:nvPr/>
        </p:nvSpPr>
        <p:spPr>
          <a:xfrm>
            <a:off x="914400" y="3831336"/>
            <a:ext cx="365760" cy="365760"/>
          </a:xfrm>
          <a:prstGeom prst="rect">
            <a:avLst/>
          </a:prstGeom>
          <a:solidFill>
            <a:srgbClr val="1B5E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868062" y="3819388"/>
            <a:ext cx="3657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600" b="1" dirty="0">
                <a:solidFill>
                  <a:srgbClr val="FFFFFF"/>
                </a:solidFill>
                <a:latin typeface="Calibri"/>
              </a:rPr>
              <a:t>✓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08760" y="3818152"/>
            <a:ext cx="9509760" cy="50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000" b="0" dirty="0">
                <a:solidFill>
                  <a:srgbClr val="1E293B"/>
                </a:solidFill>
                <a:latin typeface="Calibri"/>
              </a:rPr>
              <a:t>Most effective when paired with supply projects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613BD92-E495-07F4-2963-BA3E499EF571}"/>
              </a:ext>
            </a:extLst>
          </p:cNvPr>
          <p:cNvSpPr/>
          <p:nvPr/>
        </p:nvSpPr>
        <p:spPr>
          <a:xfrm>
            <a:off x="731520" y="4608576"/>
            <a:ext cx="10515600" cy="7132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ACC7850-79E3-D18D-B1AA-8EB575986983}"/>
              </a:ext>
            </a:extLst>
          </p:cNvPr>
          <p:cNvSpPr txBox="1"/>
          <p:nvPr/>
        </p:nvSpPr>
        <p:spPr>
          <a:xfrm>
            <a:off x="914400" y="4718304"/>
            <a:ext cx="3657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600" b="1">
                <a:solidFill>
                  <a:srgbClr val="FFFFFF"/>
                </a:solidFill>
                <a:latin typeface="Calibri"/>
              </a:rPr>
              <a:t>✓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1C5EB45-C371-27E3-9024-8591652BB547}"/>
              </a:ext>
            </a:extLst>
          </p:cNvPr>
          <p:cNvSpPr txBox="1"/>
          <p:nvPr/>
        </p:nvSpPr>
        <p:spPr>
          <a:xfrm>
            <a:off x="1463040" y="4590984"/>
            <a:ext cx="95097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0" dirty="0">
                <a:solidFill>
                  <a:srgbClr val="1E293B"/>
                </a:solidFill>
                <a:latin typeface="Calibri"/>
              </a:rPr>
              <a:t>To achieve GWL minimum thresholds in 3 subbasins 41,000 – 61,000 AFY pumping reductions is required</a:t>
            </a:r>
            <a:endParaRPr sz="2000" b="0" dirty="0">
              <a:solidFill>
                <a:srgbClr val="1E293B"/>
              </a:solidFill>
              <a:latin typeface="Calibri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ED8C683-A1B9-33E0-C84C-6D035DC9DEF1}"/>
              </a:ext>
            </a:extLst>
          </p:cNvPr>
          <p:cNvSpPr/>
          <p:nvPr/>
        </p:nvSpPr>
        <p:spPr>
          <a:xfrm>
            <a:off x="902661" y="4741164"/>
            <a:ext cx="365760" cy="365760"/>
          </a:xfrm>
          <a:prstGeom prst="rect">
            <a:avLst/>
          </a:prstGeom>
          <a:solidFill>
            <a:srgbClr val="1B5E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28A2051-C014-BF25-97CC-572ABEB788B3}"/>
              </a:ext>
            </a:extLst>
          </p:cNvPr>
          <p:cNvSpPr txBox="1"/>
          <p:nvPr/>
        </p:nvSpPr>
        <p:spPr>
          <a:xfrm>
            <a:off x="868062" y="4746519"/>
            <a:ext cx="3657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600" b="1">
                <a:solidFill>
                  <a:srgbClr val="FFFFFF"/>
                </a:solidFill>
                <a:latin typeface="Calibri"/>
              </a:rPr>
              <a:t>✓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73152"/>
          </a:xfrm>
          <a:prstGeom prst="rect">
            <a:avLst/>
          </a:prstGeom>
          <a:solidFill>
            <a:srgbClr val="1B5E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31520" y="274320"/>
            <a:ext cx="100584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800" b="1">
                <a:solidFill>
                  <a:srgbClr val="14243E"/>
                </a:solidFill>
                <a:latin typeface="Georgia"/>
              </a:rPr>
              <a:t>Cost Estimates</a:t>
            </a:r>
          </a:p>
        </p:txBody>
      </p:sp>
      <p:sp>
        <p:nvSpPr>
          <p:cNvPr id="5" name="Rectangle 4"/>
          <p:cNvSpPr/>
          <p:nvPr/>
        </p:nvSpPr>
        <p:spPr>
          <a:xfrm>
            <a:off x="731520" y="960120"/>
            <a:ext cx="2743200" cy="36576"/>
          </a:xfrm>
          <a:prstGeom prst="rect">
            <a:avLst/>
          </a:prstGeom>
          <a:solidFill>
            <a:srgbClr val="218B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0" y="6400800"/>
            <a:ext cx="12191695" cy="457200"/>
          </a:xfrm>
          <a:prstGeom prst="rect">
            <a:avLst/>
          </a:prstGeom>
          <a:solidFill>
            <a:srgbClr val="1424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457200" y="6446520"/>
            <a:ext cx="73152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000" b="0">
                <a:solidFill>
                  <a:srgbClr val="FFFFFF"/>
                </a:solidFill>
                <a:latin typeface="Calibri"/>
              </a:rPr>
              <a:t>MCWRA-SVBGSA Joint Workshop  |  May 18, 2026  |  Demand Mgmt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0" y="6446520"/>
            <a:ext cx="27432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1000" b="0">
                <a:solidFill>
                  <a:srgbClr val="A8DAD5"/>
                </a:solidFill>
                <a:latin typeface="Calibri"/>
              </a:rPr>
              <a:t>Integrated Implementation Strategy</a:t>
            </a:r>
          </a:p>
        </p:txBody>
      </p:sp>
      <p:sp>
        <p:nvSpPr>
          <p:cNvPr id="9" name="Rectangle 8"/>
          <p:cNvSpPr/>
          <p:nvPr/>
        </p:nvSpPr>
        <p:spPr>
          <a:xfrm>
            <a:off x="731520" y="1280160"/>
            <a:ext cx="3200400" cy="16459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731520" y="1280160"/>
            <a:ext cx="3200400" cy="54864"/>
          </a:xfrm>
          <a:prstGeom prst="rect">
            <a:avLst/>
          </a:prstGeom>
          <a:solidFill>
            <a:srgbClr val="1B5E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914400" y="1417320"/>
            <a:ext cx="28346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200" b="1" dirty="0">
                <a:solidFill>
                  <a:srgbClr val="1B5E7D"/>
                </a:solidFill>
                <a:latin typeface="Georgia"/>
              </a:rPr>
              <a:t>TBD</a:t>
            </a:r>
            <a:r>
              <a:rPr lang="en-US" sz="2200" b="1" dirty="0">
                <a:solidFill>
                  <a:srgbClr val="1B5E7D"/>
                </a:solidFill>
                <a:latin typeface="Georgia"/>
              </a:rPr>
              <a:t> (program development)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4400" y="2331720"/>
            <a:ext cx="2834640" cy="50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000" b="0" dirty="0">
                <a:solidFill>
                  <a:srgbClr val="475569"/>
                </a:solidFill>
                <a:latin typeface="Calibri"/>
              </a:rPr>
              <a:t>Capital Cost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06240" y="1280160"/>
            <a:ext cx="3200400" cy="16459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4206240" y="1280160"/>
            <a:ext cx="3200400" cy="54864"/>
          </a:xfrm>
          <a:prstGeom prst="rect">
            <a:avLst/>
          </a:prstGeom>
          <a:solidFill>
            <a:srgbClr val="218B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4389120" y="1417320"/>
            <a:ext cx="28346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200" b="1" dirty="0">
                <a:solidFill>
                  <a:srgbClr val="218B82"/>
                </a:solidFill>
                <a:latin typeface="Georgia"/>
              </a:rPr>
              <a:t>TBD (monitoring and enforcement)</a:t>
            </a:r>
            <a:endParaRPr lang="en-US" sz="2200" b="1" dirty="0">
              <a:solidFill>
                <a:srgbClr val="218B82"/>
              </a:solidFill>
              <a:latin typeface="Georgi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89120" y="2331720"/>
            <a:ext cx="2834640" cy="50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000" b="0">
                <a:solidFill>
                  <a:srgbClr val="475569"/>
                </a:solidFill>
                <a:latin typeface="Calibri"/>
              </a:rPr>
              <a:t>Annual O&amp;M Cost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680960" y="1280160"/>
            <a:ext cx="3200400" cy="16459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17"/>
          <p:cNvSpPr/>
          <p:nvPr/>
        </p:nvSpPr>
        <p:spPr>
          <a:xfrm>
            <a:off x="7680960" y="1280160"/>
            <a:ext cx="3200400" cy="54864"/>
          </a:xfrm>
          <a:prstGeom prst="rect">
            <a:avLst/>
          </a:prstGeom>
          <a:solidFill>
            <a:srgbClr val="1424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TextBox 18"/>
          <p:cNvSpPr txBox="1"/>
          <p:nvPr/>
        </p:nvSpPr>
        <p:spPr>
          <a:xfrm>
            <a:off x="7863840" y="1417320"/>
            <a:ext cx="283464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200" b="1" dirty="0">
                <a:solidFill>
                  <a:srgbClr val="14243E"/>
                </a:solidFill>
                <a:latin typeface="Georgia"/>
              </a:rPr>
              <a:t>TBD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863840" y="2331720"/>
            <a:ext cx="28346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dirty="0">
                <a:solidFill>
                  <a:srgbClr val="475569"/>
                </a:solidFill>
                <a:latin typeface="Calibri"/>
              </a:rPr>
              <a:t>Unit</a:t>
            </a:r>
            <a:r>
              <a:rPr sz="2000" b="0" dirty="0">
                <a:solidFill>
                  <a:srgbClr val="475569"/>
                </a:solidFill>
                <a:latin typeface="Calibri"/>
              </a:rPr>
              <a:t> Cost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31520" y="3291840"/>
            <a:ext cx="10515600" cy="274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914400" y="3840480"/>
            <a:ext cx="100584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1E293B"/>
                </a:solidFill>
                <a:latin typeface="Georgia" panose="02040502050405020303" pitchFamily="18" charset="0"/>
              </a:rPr>
              <a:t>Ag pumping reductions of 41,000-61,000 AFY (9%-14%) result in annual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solidFill>
                  <a:srgbClr val="1E293B"/>
                </a:solidFill>
                <a:latin typeface="Georgia" panose="02040502050405020303" pitchFamily="18" charset="0"/>
              </a:rPr>
              <a:t>Gross revenue loss of $505-$717M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solidFill>
                  <a:srgbClr val="1E293B"/>
                </a:solidFill>
                <a:latin typeface="Georgia" panose="02040502050405020303" pitchFamily="18" charset="0"/>
              </a:rPr>
              <a:t>Output value loss of $1.358B-$1.932B</a:t>
            </a:r>
          </a:p>
          <a:p>
            <a:pPr>
              <a:spcAft>
                <a:spcPts val="600"/>
              </a:spcAft>
            </a:pPr>
            <a:endParaRPr sz="2000" dirty="0">
              <a:solidFill>
                <a:srgbClr val="1E293B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A3B1DF-0333-84A0-1372-5C8B758FE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F6AFAC-A696-23ED-2019-6CAD2E2E2277}"/>
              </a:ext>
            </a:extLst>
          </p:cNvPr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F286CE-0268-A0DA-80E4-F7543971E4FD}"/>
              </a:ext>
            </a:extLst>
          </p:cNvPr>
          <p:cNvSpPr/>
          <p:nvPr/>
        </p:nvSpPr>
        <p:spPr>
          <a:xfrm>
            <a:off x="0" y="0"/>
            <a:ext cx="12191695" cy="73152"/>
          </a:xfrm>
          <a:prstGeom prst="rect">
            <a:avLst/>
          </a:prstGeom>
          <a:solidFill>
            <a:srgbClr val="1B5E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87293A-10E2-0453-1536-29A2560B69B5}"/>
              </a:ext>
            </a:extLst>
          </p:cNvPr>
          <p:cNvSpPr txBox="1"/>
          <p:nvPr/>
        </p:nvSpPr>
        <p:spPr>
          <a:xfrm>
            <a:off x="731520" y="274320"/>
            <a:ext cx="10515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800" b="1" dirty="0">
                <a:solidFill>
                  <a:srgbClr val="14243E"/>
                </a:solidFill>
                <a:latin typeface="Georgia"/>
              </a:rPr>
              <a:t>Effectiveness: Groundwater Levels</a:t>
            </a:r>
            <a:r>
              <a:rPr lang="en-US" sz="2800" b="1" dirty="0">
                <a:solidFill>
                  <a:srgbClr val="14243E"/>
                </a:solidFill>
                <a:latin typeface="Georgia"/>
              </a:rPr>
              <a:t> – Eastside Subbasin</a:t>
            </a:r>
            <a:endParaRPr sz="2800" b="1" dirty="0">
              <a:solidFill>
                <a:srgbClr val="14243E"/>
              </a:solidFill>
              <a:latin typeface="Georgia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0B68D9-2232-F418-04C6-BBB27B164221}"/>
              </a:ext>
            </a:extLst>
          </p:cNvPr>
          <p:cNvSpPr/>
          <p:nvPr/>
        </p:nvSpPr>
        <p:spPr>
          <a:xfrm>
            <a:off x="731520" y="960120"/>
            <a:ext cx="2743200" cy="36576"/>
          </a:xfrm>
          <a:prstGeom prst="rect">
            <a:avLst/>
          </a:prstGeom>
          <a:solidFill>
            <a:srgbClr val="218B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875A63-9855-A9B8-30E8-E0E516AF764B}"/>
              </a:ext>
            </a:extLst>
          </p:cNvPr>
          <p:cNvSpPr/>
          <p:nvPr/>
        </p:nvSpPr>
        <p:spPr>
          <a:xfrm>
            <a:off x="0" y="6400800"/>
            <a:ext cx="12191695" cy="457200"/>
          </a:xfrm>
          <a:prstGeom prst="rect">
            <a:avLst/>
          </a:prstGeom>
          <a:solidFill>
            <a:srgbClr val="1424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620A4E-E4FA-64E5-1C04-A6CACD279925}"/>
              </a:ext>
            </a:extLst>
          </p:cNvPr>
          <p:cNvSpPr txBox="1"/>
          <p:nvPr/>
        </p:nvSpPr>
        <p:spPr>
          <a:xfrm>
            <a:off x="457200" y="6446520"/>
            <a:ext cx="73152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000" b="0">
                <a:solidFill>
                  <a:srgbClr val="FFFFFF"/>
                </a:solidFill>
                <a:latin typeface="Calibri"/>
              </a:rPr>
              <a:t>MCWRA-SVBGSA Joint Workshop  |  May 18, 2026  |  Demand Mgmt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915227-CAC4-7B87-8B37-4DB3080D64CA}"/>
              </a:ext>
            </a:extLst>
          </p:cNvPr>
          <p:cNvSpPr txBox="1"/>
          <p:nvPr/>
        </p:nvSpPr>
        <p:spPr>
          <a:xfrm>
            <a:off x="9144000" y="6446520"/>
            <a:ext cx="27432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1000" b="0">
                <a:solidFill>
                  <a:srgbClr val="A8DAD5"/>
                </a:solidFill>
                <a:latin typeface="Calibri"/>
              </a:rPr>
              <a:t>Integrated Implementation Strategy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171DD0-E283-C93A-09A9-138C2D85C7D1}"/>
              </a:ext>
            </a:extLst>
          </p:cNvPr>
          <p:cNvSpPr/>
          <p:nvPr/>
        </p:nvSpPr>
        <p:spPr>
          <a:xfrm>
            <a:off x="8507896" y="1280160"/>
            <a:ext cx="2922104" cy="44988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9239E5-A72C-1CFF-9137-857ED14648D1}"/>
              </a:ext>
            </a:extLst>
          </p:cNvPr>
          <p:cNvSpPr/>
          <p:nvPr/>
        </p:nvSpPr>
        <p:spPr>
          <a:xfrm>
            <a:off x="8507896" y="1280160"/>
            <a:ext cx="2922104" cy="640080"/>
          </a:xfrm>
          <a:prstGeom prst="rect">
            <a:avLst/>
          </a:prstGeom>
          <a:solidFill>
            <a:srgbClr val="218B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D4EB94-4A04-53DC-0B1F-3546906B684F}"/>
              </a:ext>
            </a:extLst>
          </p:cNvPr>
          <p:cNvSpPr txBox="1"/>
          <p:nvPr/>
        </p:nvSpPr>
        <p:spPr>
          <a:xfrm>
            <a:off x="8703722" y="1314351"/>
            <a:ext cx="466344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000" b="1" dirty="0">
                <a:solidFill>
                  <a:srgbClr val="FFFFFF"/>
                </a:solidFill>
                <a:latin typeface="Calibri"/>
              </a:rPr>
              <a:t>Groundwater Levels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1431F0-DEE6-ACB2-4E4A-BDA2AF9E98F2}"/>
              </a:ext>
            </a:extLst>
          </p:cNvPr>
          <p:cNvSpPr txBox="1"/>
          <p:nvPr/>
        </p:nvSpPr>
        <p:spPr>
          <a:xfrm>
            <a:off x="8507896" y="1920240"/>
            <a:ext cx="2739224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har char="•"/>
            </a:pPr>
            <a:r>
              <a:rPr sz="2000" dirty="0">
                <a:solidFill>
                  <a:srgbClr val="1E293B"/>
                </a:solidFill>
                <a:latin typeface="Calibri"/>
              </a:rPr>
              <a:t>Direct reduction in pumping raises groundwater levels</a:t>
            </a:r>
          </a:p>
          <a:p>
            <a:pPr>
              <a:spcAft>
                <a:spcPts val="600"/>
              </a:spcAft>
              <a:buChar char="•"/>
            </a:pPr>
            <a:r>
              <a:rPr sz="2000" dirty="0">
                <a:solidFill>
                  <a:srgbClr val="1E293B"/>
                </a:solidFill>
                <a:latin typeface="Calibri"/>
              </a:rPr>
              <a:t>Benefits concentrated in areas where pumping is reduced</a:t>
            </a:r>
          </a:p>
          <a:p>
            <a:pPr>
              <a:spcAft>
                <a:spcPts val="600"/>
              </a:spcAft>
              <a:buChar char="•"/>
            </a:pPr>
            <a:r>
              <a:rPr sz="2000" dirty="0">
                <a:solidFill>
                  <a:srgbClr val="1E293B"/>
                </a:solidFill>
                <a:latin typeface="Calibri"/>
              </a:rPr>
              <a:t>Complements other PMAs by reducing the supply gap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F6B5079-33FA-BF2A-5922-8C1788F68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610" y="1590401"/>
            <a:ext cx="5735406" cy="40782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FBBF9CB-D1AA-D46D-39FD-1388F81DC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549" y="1107501"/>
            <a:ext cx="2287061" cy="492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622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89CB45-CFCF-9BC9-2324-3911BACD09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408E1-DADD-DFD3-0801-0E0868B88221}"/>
              </a:ext>
            </a:extLst>
          </p:cNvPr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D1A3A5-4D32-9F3F-B204-142E74D19947}"/>
              </a:ext>
            </a:extLst>
          </p:cNvPr>
          <p:cNvSpPr/>
          <p:nvPr/>
        </p:nvSpPr>
        <p:spPr>
          <a:xfrm>
            <a:off x="0" y="0"/>
            <a:ext cx="12191695" cy="73152"/>
          </a:xfrm>
          <a:prstGeom prst="rect">
            <a:avLst/>
          </a:prstGeom>
          <a:solidFill>
            <a:srgbClr val="1B5E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DBC155-5E79-E281-2E08-8676B473FBCF}"/>
              </a:ext>
            </a:extLst>
          </p:cNvPr>
          <p:cNvSpPr txBox="1"/>
          <p:nvPr/>
        </p:nvSpPr>
        <p:spPr>
          <a:xfrm>
            <a:off x="731520" y="274320"/>
            <a:ext cx="10515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800" b="1" dirty="0">
                <a:solidFill>
                  <a:srgbClr val="14243E"/>
                </a:solidFill>
                <a:latin typeface="Georgia"/>
              </a:rPr>
              <a:t>Effectiveness: Groundwater Levels</a:t>
            </a:r>
            <a:r>
              <a:rPr lang="en-US" sz="2800" b="1" dirty="0">
                <a:solidFill>
                  <a:srgbClr val="14243E"/>
                </a:solidFill>
                <a:latin typeface="Georgia"/>
              </a:rPr>
              <a:t> – 180/400 Subbasin</a:t>
            </a:r>
            <a:endParaRPr sz="2800" b="1" dirty="0">
              <a:solidFill>
                <a:srgbClr val="14243E"/>
              </a:solidFill>
              <a:latin typeface="Georgia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2A4E59-151C-E479-298A-FB6DE281438C}"/>
              </a:ext>
            </a:extLst>
          </p:cNvPr>
          <p:cNvSpPr/>
          <p:nvPr/>
        </p:nvSpPr>
        <p:spPr>
          <a:xfrm>
            <a:off x="731520" y="960120"/>
            <a:ext cx="2743200" cy="36576"/>
          </a:xfrm>
          <a:prstGeom prst="rect">
            <a:avLst/>
          </a:prstGeom>
          <a:solidFill>
            <a:srgbClr val="218B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4FA031-A6D6-60D9-38E5-BB03DB3A5ABA}"/>
              </a:ext>
            </a:extLst>
          </p:cNvPr>
          <p:cNvSpPr/>
          <p:nvPr/>
        </p:nvSpPr>
        <p:spPr>
          <a:xfrm>
            <a:off x="0" y="6400800"/>
            <a:ext cx="12191695" cy="457200"/>
          </a:xfrm>
          <a:prstGeom prst="rect">
            <a:avLst/>
          </a:prstGeom>
          <a:solidFill>
            <a:srgbClr val="1424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746779-4FEE-2777-A52C-931C8EC67D7F}"/>
              </a:ext>
            </a:extLst>
          </p:cNvPr>
          <p:cNvSpPr txBox="1"/>
          <p:nvPr/>
        </p:nvSpPr>
        <p:spPr>
          <a:xfrm>
            <a:off x="457200" y="6446520"/>
            <a:ext cx="73152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000" b="0">
                <a:solidFill>
                  <a:srgbClr val="FFFFFF"/>
                </a:solidFill>
                <a:latin typeface="Calibri"/>
              </a:rPr>
              <a:t>MCWRA-SVBGSA Joint Workshop  |  May 18, 2026  |  Demand Mgmt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0726D7-1671-2F37-73DE-25D9C408ADBE}"/>
              </a:ext>
            </a:extLst>
          </p:cNvPr>
          <p:cNvSpPr txBox="1"/>
          <p:nvPr/>
        </p:nvSpPr>
        <p:spPr>
          <a:xfrm>
            <a:off x="9144000" y="6446520"/>
            <a:ext cx="27432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1000" b="0">
                <a:solidFill>
                  <a:srgbClr val="A8DAD5"/>
                </a:solidFill>
                <a:latin typeface="Calibri"/>
              </a:rPr>
              <a:t>Integrated Implementation Strategy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20873B-6F65-A8C5-A2E0-24369E5E33B9}"/>
              </a:ext>
            </a:extLst>
          </p:cNvPr>
          <p:cNvSpPr txBox="1"/>
          <p:nvPr/>
        </p:nvSpPr>
        <p:spPr>
          <a:xfrm>
            <a:off x="8703722" y="1314351"/>
            <a:ext cx="466344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000" b="1" dirty="0">
                <a:solidFill>
                  <a:srgbClr val="FFFFFF"/>
                </a:solidFill>
                <a:latin typeface="Calibri"/>
              </a:rPr>
              <a:t>Groundwater Levels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42E9238-07BD-6392-D2B3-D14D624BA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36" y="1542951"/>
            <a:ext cx="5979265" cy="426318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C594BE5-633E-B545-EC2B-A05EDA180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948" y="1589410"/>
            <a:ext cx="5904747" cy="421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181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424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731520" y="2560320"/>
            <a:ext cx="1828800" cy="54864"/>
          </a:xfrm>
          <a:prstGeom prst="rect">
            <a:avLst/>
          </a:prstGeom>
          <a:solidFill>
            <a:srgbClr val="218B8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31520" y="2743200"/>
            <a:ext cx="100584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4000" b="1">
                <a:solidFill>
                  <a:srgbClr val="FFFFFF"/>
                </a:solidFill>
                <a:latin typeface="Georgia"/>
              </a:rPr>
              <a:t>Questions &amp; Discussion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" y="3931920"/>
            <a:ext cx="10058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solidFill>
                  <a:srgbClr val="A8DAD5"/>
                </a:solidFill>
                <a:latin typeface="Calibri"/>
              </a:rPr>
              <a:t>Piret Harmon</a:t>
            </a:r>
            <a:endParaRPr sz="2000" b="1" dirty="0">
              <a:solidFill>
                <a:srgbClr val="A8DAD5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1520" y="4389120"/>
            <a:ext cx="10058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dirty="0">
                <a:solidFill>
                  <a:srgbClr val="94A3B8"/>
                </a:solidFill>
                <a:latin typeface="Calibri"/>
              </a:rPr>
              <a:t>General Manager, SVBGSA</a:t>
            </a:r>
            <a:endParaRPr sz="1600" b="0" dirty="0">
              <a:solidFill>
                <a:srgbClr val="94A3B8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1520" y="4846320"/>
            <a:ext cx="10058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solidFill>
                  <a:srgbClr val="94A3B8"/>
                </a:solidFill>
                <a:latin typeface="Calibri"/>
              </a:rPr>
              <a:t>harmonp@svbgsa.org</a:t>
            </a:r>
            <a:endParaRPr sz="1400" b="0" dirty="0">
              <a:solidFill>
                <a:srgbClr val="94A3B8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400800"/>
            <a:ext cx="12191695" cy="457200"/>
          </a:xfrm>
          <a:prstGeom prst="rect">
            <a:avLst/>
          </a:prstGeom>
          <a:solidFill>
            <a:srgbClr val="1424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457200" y="6446520"/>
            <a:ext cx="73152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000" b="0">
                <a:solidFill>
                  <a:srgbClr val="FFFFFF"/>
                </a:solidFill>
                <a:latin typeface="Calibri"/>
              </a:rPr>
              <a:t>MCWRA-SVBGSA Joint Workshop  |  May 18, 2026  |  Demand Mgmt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4000" y="6446520"/>
            <a:ext cx="27432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1000" b="0">
                <a:solidFill>
                  <a:srgbClr val="A8DAD5"/>
                </a:solidFill>
                <a:latin typeface="Calibri"/>
              </a:rPr>
              <a:t>Integrated Implementation Strategy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0a3dd8a8-affc-4bc3-95ca-68292885dd3e">
      <Terms xmlns="http://schemas.microsoft.com/office/infopath/2007/PartnerControls"/>
    </lcf76f155ced4ddcb4097134ff3c332f>
    <TaxCatchAll xmlns="0ba9c611-1ca1-4a59-a49c-dfebfb7047b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142221EEC1AB4ABCF24D65452D981E" ma:contentTypeVersion="16" ma:contentTypeDescription="Create a new document." ma:contentTypeScope="" ma:versionID="42a1bc4f3fcc495b1160cbdcac632fee">
  <xsd:schema xmlns:xsd="http://www.w3.org/2001/XMLSchema" xmlns:xs="http://www.w3.org/2001/XMLSchema" xmlns:p="http://schemas.microsoft.com/office/2006/metadata/properties" xmlns:ns1="http://schemas.microsoft.com/sharepoint/v3" xmlns:ns2="0a3dd8a8-affc-4bc3-95ca-68292885dd3e" xmlns:ns3="0ba9c611-1ca1-4a59-a49c-dfebfb7047b5" targetNamespace="http://schemas.microsoft.com/office/2006/metadata/properties" ma:root="true" ma:fieldsID="616e1ef94a1c2a574887fb53dd5f5cf5" ns1:_="" ns2:_="" ns3:_="">
    <xsd:import namespace="http://schemas.microsoft.com/sharepoint/v3"/>
    <xsd:import namespace="0a3dd8a8-affc-4bc3-95ca-68292885dd3e"/>
    <xsd:import namespace="0ba9c611-1ca1-4a59-a49c-dfebfb7047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1:_ip_UnifiedCompliancePolicyProperties" minOccurs="0"/>
                <xsd:element ref="ns1:_ip_UnifiedCompliancePolicyUIAction" minOccurs="0"/>
                <xsd:element ref="ns2:MediaServiceBillingMetadata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3dd8a8-affc-4bc3-95ca-68292885dd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411d4f8f-1a9d-4a83-84c5-09e6ae0e0a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a9c611-1ca1-4a59-a49c-dfebfb7047b5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3c14486d-7804-48c9-bac6-5c5b7a991723}" ma:internalName="TaxCatchAll" ma:showField="CatchAllData" ma:web="0ba9c611-1ca1-4a59-a49c-dfebfb704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518CFE0-B86D-4CC2-AFEB-3EB4B0C6D2B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0a3dd8a8-affc-4bc3-95ca-68292885dd3e"/>
    <ds:schemaRef ds:uri="0ba9c611-1ca1-4a59-a49c-dfebfb7047b5"/>
  </ds:schemaRefs>
</ds:datastoreItem>
</file>

<file path=customXml/itemProps2.xml><?xml version="1.0" encoding="utf-8"?>
<ds:datastoreItem xmlns:ds="http://schemas.openxmlformats.org/officeDocument/2006/customXml" ds:itemID="{FCA172DE-4BB1-402C-9A9F-6F334A10EB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a3dd8a8-affc-4bc3-95ca-68292885dd3e"/>
    <ds:schemaRef ds:uri="0ba9c611-1ca1-4a59-a49c-dfebfb7047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519742C-EC85-4059-945B-CA6C4D2E5A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439</Words>
  <Application>Microsoft Office PowerPoint</Application>
  <PresentationFormat>Widescreen</PresentationFormat>
  <Paragraphs>73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Piret Harmon</dc:creator>
  <cp:keywords/>
  <dc:description>generated using python-pptx</dc:description>
  <cp:lastModifiedBy>Piret Harmon</cp:lastModifiedBy>
  <cp:revision>2</cp:revision>
  <dcterms:created xsi:type="dcterms:W3CDTF">2013-01-27T09:14:16Z</dcterms:created>
  <dcterms:modified xsi:type="dcterms:W3CDTF">2026-05-18T12:52:14Z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0x01010084142221EEC1AB4ABCF24D65452D981E</vt:lpwstr>
  </property>
  <property fmtid="{D5CDD505-2E9C-101B-9397-08002B2CF9AE}" pid="3" name="MediaServiceImageTags">
    <vt:lpwstr/>
  </property>
</Properties>
</file>