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6" r:id="rId5"/>
    <p:sldId id="258" r:id="rId6"/>
    <p:sldId id="277" r:id="rId7"/>
    <p:sldId id="262" r:id="rId8"/>
    <p:sldId id="261" r:id="rId9"/>
    <p:sldId id="271" r:id="rId10"/>
    <p:sldId id="278" r:id="rId11"/>
    <p:sldId id="264" r:id="rId12"/>
    <p:sldId id="27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7DEA58-9877-4B2B-9D24-97A7AF5C487E}" v="36" dt="2026-05-13T23:49:19.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ret Harmon" userId="2fe2fc96-7ad5-47f6-922d-abd2d7ac7d58" providerId="ADAL" clId="{51236901-6223-4E12-9D95-813E367970EC}"/>
    <pc:docChg chg="undo custSel delSld modSld sldOrd">
      <pc:chgData name="Piret Harmon" userId="2fe2fc96-7ad5-47f6-922d-abd2d7ac7d58" providerId="ADAL" clId="{51236901-6223-4E12-9D95-813E367970EC}" dt="2026-05-12T02:04:28.130" v="418" actId="14100"/>
      <pc:docMkLst>
        <pc:docMk/>
      </pc:docMkLst>
      <pc:sldChg chg="modSp mod">
        <pc:chgData name="Piret Harmon" userId="2fe2fc96-7ad5-47f6-922d-abd2d7ac7d58" providerId="ADAL" clId="{51236901-6223-4E12-9D95-813E367970EC}" dt="2026-05-11T18:22:32.433" v="167" actId="255"/>
        <pc:sldMkLst>
          <pc:docMk/>
          <pc:sldMk cId="0" sldId="256"/>
        </pc:sldMkLst>
        <pc:spChg chg="mod">
          <ac:chgData name="Piret Harmon" userId="2fe2fc96-7ad5-47f6-922d-abd2d7ac7d58" providerId="ADAL" clId="{51236901-6223-4E12-9D95-813E367970EC}" dt="2026-05-11T18:22:19.725" v="166" actId="255"/>
          <ac:spMkLst>
            <pc:docMk/>
            <pc:sldMk cId="0" sldId="256"/>
            <ac:spMk id="5" creationId="{00000000-0000-0000-0000-000000000000}"/>
          </ac:spMkLst>
        </pc:spChg>
        <pc:spChg chg="mod">
          <ac:chgData name="Piret Harmon" userId="2fe2fc96-7ad5-47f6-922d-abd2d7ac7d58" providerId="ADAL" clId="{51236901-6223-4E12-9D95-813E367970EC}" dt="2026-05-11T18:22:09.891" v="165" actId="255"/>
          <ac:spMkLst>
            <pc:docMk/>
            <pc:sldMk cId="0" sldId="256"/>
            <ac:spMk id="6" creationId="{00000000-0000-0000-0000-000000000000}"/>
          </ac:spMkLst>
        </pc:spChg>
        <pc:spChg chg="mod">
          <ac:chgData name="Piret Harmon" userId="2fe2fc96-7ad5-47f6-922d-abd2d7ac7d58" providerId="ADAL" clId="{51236901-6223-4E12-9D95-813E367970EC}" dt="2026-05-11T18:22:32.433" v="167" actId="255"/>
          <ac:spMkLst>
            <pc:docMk/>
            <pc:sldMk cId="0" sldId="256"/>
            <ac:spMk id="7" creationId="{00000000-0000-0000-0000-000000000000}"/>
          </ac:spMkLst>
        </pc:spChg>
      </pc:sldChg>
      <pc:sldChg chg="modSp mod">
        <pc:chgData name="Piret Harmon" userId="2fe2fc96-7ad5-47f6-922d-abd2d7ac7d58" providerId="ADAL" clId="{51236901-6223-4E12-9D95-813E367970EC}" dt="2026-05-11T18:16:01.960" v="159" actId="6549"/>
        <pc:sldMkLst>
          <pc:docMk/>
          <pc:sldMk cId="0" sldId="258"/>
        </pc:sldMkLst>
        <pc:spChg chg="mod">
          <ac:chgData name="Piret Harmon" userId="2fe2fc96-7ad5-47f6-922d-abd2d7ac7d58" providerId="ADAL" clId="{51236901-6223-4E12-9D95-813E367970EC}" dt="2026-05-11T18:16:01.960" v="159" actId="6549"/>
          <ac:spMkLst>
            <pc:docMk/>
            <pc:sldMk cId="0" sldId="258"/>
            <ac:spMk id="11" creationId="{00000000-0000-0000-0000-000000000000}"/>
          </ac:spMkLst>
        </pc:spChg>
      </pc:sldChg>
      <pc:sldChg chg="addSp delSp modSp mod">
        <pc:chgData name="Piret Harmon" userId="2fe2fc96-7ad5-47f6-922d-abd2d7ac7d58" providerId="ADAL" clId="{51236901-6223-4E12-9D95-813E367970EC}" dt="2026-05-12T01:57:55.795" v="295" actId="255"/>
        <pc:sldMkLst>
          <pc:docMk/>
          <pc:sldMk cId="0" sldId="261"/>
        </pc:sldMkLst>
        <pc:spChg chg="mod">
          <ac:chgData name="Piret Harmon" userId="2fe2fc96-7ad5-47f6-922d-abd2d7ac7d58" providerId="ADAL" clId="{51236901-6223-4E12-9D95-813E367970EC}" dt="2026-05-12T01:57:55.795" v="295" actId="255"/>
          <ac:spMkLst>
            <pc:docMk/>
            <pc:sldMk cId="0" sldId="261"/>
            <ac:spMk id="9" creationId="{00000000-0000-0000-0000-000000000000}"/>
          </ac:spMkLst>
        </pc:spChg>
        <pc:spChg chg="mod">
          <ac:chgData name="Piret Harmon" userId="2fe2fc96-7ad5-47f6-922d-abd2d7ac7d58" providerId="ADAL" clId="{51236901-6223-4E12-9D95-813E367970EC}" dt="2026-05-11T18:36:35.153" v="217" actId="14100"/>
          <ac:spMkLst>
            <pc:docMk/>
            <pc:sldMk cId="0" sldId="261"/>
            <ac:spMk id="12" creationId="{00000000-0000-0000-0000-000000000000}"/>
          </ac:spMkLst>
        </pc:spChg>
        <pc:spChg chg="mod">
          <ac:chgData name="Piret Harmon" userId="2fe2fc96-7ad5-47f6-922d-abd2d7ac7d58" providerId="ADAL" clId="{51236901-6223-4E12-9D95-813E367970EC}" dt="2026-05-11T18:36:42.001" v="218" actId="255"/>
          <ac:spMkLst>
            <pc:docMk/>
            <pc:sldMk cId="0" sldId="261"/>
            <ac:spMk id="16" creationId="{00000000-0000-0000-0000-000000000000}"/>
          </ac:spMkLst>
        </pc:spChg>
        <pc:spChg chg="mod">
          <ac:chgData name="Piret Harmon" userId="2fe2fc96-7ad5-47f6-922d-abd2d7ac7d58" providerId="ADAL" clId="{51236901-6223-4E12-9D95-813E367970EC}" dt="2026-05-11T18:36:53.955" v="220" actId="1076"/>
          <ac:spMkLst>
            <pc:docMk/>
            <pc:sldMk cId="0" sldId="261"/>
            <ac:spMk id="24" creationId="{00000000-0000-0000-0000-000000000000}"/>
          </ac:spMkLst>
        </pc:spChg>
        <pc:spChg chg="mod">
          <ac:chgData name="Piret Harmon" userId="2fe2fc96-7ad5-47f6-922d-abd2d7ac7d58" providerId="ADAL" clId="{51236901-6223-4E12-9D95-813E367970EC}" dt="2026-05-11T18:37:00.457" v="221" actId="255"/>
          <ac:spMkLst>
            <pc:docMk/>
            <pc:sldMk cId="0" sldId="261"/>
            <ac:spMk id="28" creationId="{00000000-0000-0000-0000-000000000000}"/>
          </ac:spMkLst>
        </pc:spChg>
        <pc:spChg chg="add mod">
          <ac:chgData name="Piret Harmon" userId="2fe2fc96-7ad5-47f6-922d-abd2d7ac7d58" providerId="ADAL" clId="{51236901-6223-4E12-9D95-813E367970EC}" dt="2026-05-11T18:37:07.389" v="222" actId="255"/>
          <ac:spMkLst>
            <pc:docMk/>
            <pc:sldMk cId="0" sldId="261"/>
            <ac:spMk id="33" creationId="{DDCB1E80-BE95-9E9E-E251-8BF36B59F1EA}"/>
          </ac:spMkLst>
        </pc:spChg>
      </pc:sldChg>
      <pc:sldChg chg="modSp mod">
        <pc:chgData name="Piret Harmon" userId="2fe2fc96-7ad5-47f6-922d-abd2d7ac7d58" providerId="ADAL" clId="{51236901-6223-4E12-9D95-813E367970EC}" dt="2026-05-12T02:04:28.130" v="418" actId="14100"/>
        <pc:sldMkLst>
          <pc:docMk/>
          <pc:sldMk cId="0" sldId="264"/>
        </pc:sldMkLst>
        <pc:spChg chg="mod">
          <ac:chgData name="Piret Harmon" userId="2fe2fc96-7ad5-47f6-922d-abd2d7ac7d58" providerId="ADAL" clId="{51236901-6223-4E12-9D95-813E367970EC}" dt="2026-05-12T02:04:28.130" v="418" actId="14100"/>
          <ac:spMkLst>
            <pc:docMk/>
            <pc:sldMk cId="0" sldId="264"/>
            <ac:spMk id="4" creationId="{00000000-0000-0000-0000-000000000000}"/>
          </ac:spMkLst>
        </pc:spChg>
        <pc:spChg chg="mod">
          <ac:chgData name="Piret Harmon" userId="2fe2fc96-7ad5-47f6-922d-abd2d7ac7d58" providerId="ADAL" clId="{51236901-6223-4E12-9D95-813E367970EC}" dt="2026-05-11T18:40:21.442" v="283" actId="14100"/>
          <ac:spMkLst>
            <pc:docMk/>
            <pc:sldMk cId="0" sldId="264"/>
            <ac:spMk id="10" creationId="{00000000-0000-0000-0000-000000000000}"/>
          </ac:spMkLst>
        </pc:spChg>
        <pc:spChg chg="mod">
          <ac:chgData name="Piret Harmon" userId="2fe2fc96-7ad5-47f6-922d-abd2d7ac7d58" providerId="ADAL" clId="{51236901-6223-4E12-9D95-813E367970EC}" dt="2026-05-11T18:41:40.658" v="289" actId="14100"/>
          <ac:spMkLst>
            <pc:docMk/>
            <pc:sldMk cId="0" sldId="264"/>
            <ac:spMk id="11" creationId="{00000000-0000-0000-0000-000000000000}"/>
          </ac:spMkLst>
        </pc:spChg>
        <pc:spChg chg="mod">
          <ac:chgData name="Piret Harmon" userId="2fe2fc96-7ad5-47f6-922d-abd2d7ac7d58" providerId="ADAL" clId="{51236901-6223-4E12-9D95-813E367970EC}" dt="2026-05-11T18:40:15.975" v="282" actId="1076"/>
          <ac:spMkLst>
            <pc:docMk/>
            <pc:sldMk cId="0" sldId="264"/>
            <ac:spMk id="12" creationId="{00000000-0000-0000-0000-000000000000}"/>
          </ac:spMkLst>
        </pc:spChg>
        <pc:spChg chg="mod">
          <ac:chgData name="Piret Harmon" userId="2fe2fc96-7ad5-47f6-922d-abd2d7ac7d58" providerId="ADAL" clId="{51236901-6223-4E12-9D95-813E367970EC}" dt="2026-05-11T18:40:15.975" v="282" actId="1076"/>
          <ac:spMkLst>
            <pc:docMk/>
            <pc:sldMk cId="0" sldId="264"/>
            <ac:spMk id="13" creationId="{00000000-0000-0000-0000-000000000000}"/>
          </ac:spMkLst>
        </pc:spChg>
      </pc:sldChg>
      <pc:sldChg chg="modSp mod ord">
        <pc:chgData name="Piret Harmon" userId="2fe2fc96-7ad5-47f6-922d-abd2d7ac7d58" providerId="ADAL" clId="{51236901-6223-4E12-9D95-813E367970EC}" dt="2026-05-12T02:04:08.619" v="407" actId="20577"/>
        <pc:sldMkLst>
          <pc:docMk/>
          <pc:sldMk cId="0" sldId="271"/>
        </pc:sldMkLst>
        <pc:spChg chg="mod">
          <ac:chgData name="Piret Harmon" userId="2fe2fc96-7ad5-47f6-922d-abd2d7ac7d58" providerId="ADAL" clId="{51236901-6223-4E12-9D95-813E367970EC}" dt="2026-05-12T02:04:08.619" v="407" actId="20577"/>
          <ac:spMkLst>
            <pc:docMk/>
            <pc:sldMk cId="0" sldId="271"/>
            <ac:spMk id="4" creationId="{00000000-0000-0000-0000-000000000000}"/>
          </ac:spMkLst>
        </pc:spChg>
        <pc:spChg chg="mod">
          <ac:chgData name="Piret Harmon" userId="2fe2fc96-7ad5-47f6-922d-abd2d7ac7d58" providerId="ADAL" clId="{51236901-6223-4E12-9D95-813E367970EC}" dt="2026-05-12T02:01:19.994" v="345" actId="20577"/>
          <ac:spMkLst>
            <pc:docMk/>
            <pc:sldMk cId="0" sldId="271"/>
            <ac:spMk id="11" creationId="{00000000-0000-0000-0000-000000000000}"/>
          </ac:spMkLst>
        </pc:spChg>
        <pc:spChg chg="mod">
          <ac:chgData name="Piret Harmon" userId="2fe2fc96-7ad5-47f6-922d-abd2d7ac7d58" providerId="ADAL" clId="{51236901-6223-4E12-9D95-813E367970EC}" dt="2026-05-12T02:01:26.091" v="346" actId="1076"/>
          <ac:spMkLst>
            <pc:docMk/>
            <pc:sldMk cId="0" sldId="271"/>
            <ac:spMk id="12" creationId="{00000000-0000-0000-0000-000000000000}"/>
          </ac:spMkLst>
        </pc:spChg>
        <pc:spChg chg="mod">
          <ac:chgData name="Piret Harmon" userId="2fe2fc96-7ad5-47f6-922d-abd2d7ac7d58" providerId="ADAL" clId="{51236901-6223-4E12-9D95-813E367970EC}" dt="2026-05-12T02:01:31.975" v="348" actId="1076"/>
          <ac:spMkLst>
            <pc:docMk/>
            <pc:sldMk cId="0" sldId="271"/>
            <ac:spMk id="13" creationId="{00000000-0000-0000-0000-000000000000}"/>
          </ac:spMkLst>
        </pc:spChg>
        <pc:spChg chg="mod">
          <ac:chgData name="Piret Harmon" userId="2fe2fc96-7ad5-47f6-922d-abd2d7ac7d58" providerId="ADAL" clId="{51236901-6223-4E12-9D95-813E367970EC}" dt="2026-05-12T02:02:12.304" v="370" actId="20577"/>
          <ac:spMkLst>
            <pc:docMk/>
            <pc:sldMk cId="0" sldId="271"/>
            <ac:spMk id="15" creationId="{00000000-0000-0000-0000-000000000000}"/>
          </ac:spMkLst>
        </pc:spChg>
        <pc:spChg chg="mod">
          <ac:chgData name="Piret Harmon" userId="2fe2fc96-7ad5-47f6-922d-abd2d7ac7d58" providerId="ADAL" clId="{51236901-6223-4E12-9D95-813E367970EC}" dt="2026-05-12T02:01:36.954" v="349" actId="1076"/>
          <ac:spMkLst>
            <pc:docMk/>
            <pc:sldMk cId="0" sldId="271"/>
            <ac:spMk id="16" creationId="{00000000-0000-0000-0000-000000000000}"/>
          </ac:spMkLst>
        </pc:spChg>
        <pc:spChg chg="mod">
          <ac:chgData name="Piret Harmon" userId="2fe2fc96-7ad5-47f6-922d-abd2d7ac7d58" providerId="ADAL" clId="{51236901-6223-4E12-9D95-813E367970EC}" dt="2026-05-12T02:03:06.934" v="397" actId="20577"/>
          <ac:spMkLst>
            <pc:docMk/>
            <pc:sldMk cId="0" sldId="271"/>
            <ac:spMk id="19" creationId="{00000000-0000-0000-0000-000000000000}"/>
          </ac:spMkLst>
        </pc:spChg>
        <pc:spChg chg="mod">
          <ac:chgData name="Piret Harmon" userId="2fe2fc96-7ad5-47f6-922d-abd2d7ac7d58" providerId="ADAL" clId="{51236901-6223-4E12-9D95-813E367970EC}" dt="2026-05-12T02:02:22.806" v="371" actId="1076"/>
          <ac:spMkLst>
            <pc:docMk/>
            <pc:sldMk cId="0" sldId="271"/>
            <ac:spMk id="20" creationId="{00000000-0000-0000-0000-000000000000}"/>
          </ac:spMkLst>
        </pc:spChg>
        <pc:spChg chg="mod">
          <ac:chgData name="Piret Harmon" userId="2fe2fc96-7ad5-47f6-922d-abd2d7ac7d58" providerId="ADAL" clId="{51236901-6223-4E12-9D95-813E367970EC}" dt="2026-05-11T18:38:25.756" v="251" actId="255"/>
          <ac:spMkLst>
            <pc:docMk/>
            <pc:sldMk cId="0" sldId="271"/>
            <ac:spMk id="22" creationId="{00000000-0000-0000-0000-000000000000}"/>
          </ac:spMkLst>
        </pc:spChg>
        <pc:spChg chg="mod">
          <ac:chgData name="Piret Harmon" userId="2fe2fc96-7ad5-47f6-922d-abd2d7ac7d58" providerId="ADAL" clId="{51236901-6223-4E12-9D95-813E367970EC}" dt="2026-05-11T18:38:18.675" v="250" actId="255"/>
          <ac:spMkLst>
            <pc:docMk/>
            <pc:sldMk cId="0" sldId="271"/>
            <ac:spMk id="23" creationId="{00000000-0000-0000-0000-000000000000}"/>
          </ac:spMkLst>
        </pc:spChg>
      </pc:sldChg>
      <pc:sldChg chg="modSp mod ord">
        <pc:chgData name="Piret Harmon" userId="2fe2fc96-7ad5-47f6-922d-abd2d7ac7d58" providerId="ADAL" clId="{51236901-6223-4E12-9D95-813E367970EC}" dt="2026-05-11T18:42:34.544" v="294" actId="255"/>
        <pc:sldMkLst>
          <pc:docMk/>
          <pc:sldMk cId="0" sldId="277"/>
        </pc:sldMkLst>
        <pc:spChg chg="mod">
          <ac:chgData name="Piret Harmon" userId="2fe2fc96-7ad5-47f6-922d-abd2d7ac7d58" providerId="ADAL" clId="{51236901-6223-4E12-9D95-813E367970EC}" dt="2026-05-11T18:30:11.542" v="181" actId="1076"/>
          <ac:spMkLst>
            <pc:docMk/>
            <pc:sldMk cId="0" sldId="277"/>
            <ac:spMk id="2" creationId="{00000000-0000-0000-0000-000000000000}"/>
          </ac:spMkLst>
        </pc:spChg>
        <pc:spChg chg="mod">
          <ac:chgData name="Piret Harmon" userId="2fe2fc96-7ad5-47f6-922d-abd2d7ac7d58" providerId="ADAL" clId="{51236901-6223-4E12-9D95-813E367970EC}" dt="2026-05-11T18:32:43.158" v="191" actId="1076"/>
          <ac:spMkLst>
            <pc:docMk/>
            <pc:sldMk cId="0" sldId="277"/>
            <ac:spMk id="8" creationId="{00000000-0000-0000-0000-000000000000}"/>
          </ac:spMkLst>
        </pc:spChg>
        <pc:spChg chg="mod">
          <ac:chgData name="Piret Harmon" userId="2fe2fc96-7ad5-47f6-922d-abd2d7ac7d58" providerId="ADAL" clId="{51236901-6223-4E12-9D95-813E367970EC}" dt="2026-05-11T18:33:01.832" v="193" actId="1076"/>
          <ac:spMkLst>
            <pc:docMk/>
            <pc:sldMk cId="0" sldId="277"/>
            <ac:spMk id="9" creationId="{00000000-0000-0000-0000-000000000000}"/>
          </ac:spMkLst>
        </pc:spChg>
        <pc:spChg chg="mod">
          <ac:chgData name="Piret Harmon" userId="2fe2fc96-7ad5-47f6-922d-abd2d7ac7d58" providerId="ADAL" clId="{51236901-6223-4E12-9D95-813E367970EC}" dt="2026-05-11T18:42:09.472" v="290" actId="255"/>
          <ac:spMkLst>
            <pc:docMk/>
            <pc:sldMk cId="0" sldId="277"/>
            <ac:spMk id="10" creationId="{00000000-0000-0000-0000-000000000000}"/>
          </ac:spMkLst>
        </pc:spChg>
        <pc:spChg chg="mod">
          <ac:chgData name="Piret Harmon" userId="2fe2fc96-7ad5-47f6-922d-abd2d7ac7d58" providerId="ADAL" clId="{51236901-6223-4E12-9D95-813E367970EC}" dt="2026-05-11T18:35:16.467" v="206" actId="1076"/>
          <ac:spMkLst>
            <pc:docMk/>
            <pc:sldMk cId="0" sldId="277"/>
            <ac:spMk id="11" creationId="{00000000-0000-0000-0000-000000000000}"/>
          </ac:spMkLst>
        </pc:spChg>
        <pc:spChg chg="mod">
          <ac:chgData name="Piret Harmon" userId="2fe2fc96-7ad5-47f6-922d-abd2d7ac7d58" providerId="ADAL" clId="{51236901-6223-4E12-9D95-813E367970EC}" dt="2026-05-11T18:34:48.529" v="203" actId="1076"/>
          <ac:spMkLst>
            <pc:docMk/>
            <pc:sldMk cId="0" sldId="277"/>
            <ac:spMk id="14" creationId="{00000000-0000-0000-0000-000000000000}"/>
          </ac:spMkLst>
        </pc:spChg>
        <pc:spChg chg="mod">
          <ac:chgData name="Piret Harmon" userId="2fe2fc96-7ad5-47f6-922d-abd2d7ac7d58" providerId="ADAL" clId="{51236901-6223-4E12-9D95-813E367970EC}" dt="2026-05-11T18:35:02.883" v="204" actId="1076"/>
          <ac:spMkLst>
            <pc:docMk/>
            <pc:sldMk cId="0" sldId="277"/>
            <ac:spMk id="15" creationId="{00000000-0000-0000-0000-000000000000}"/>
          </ac:spMkLst>
        </pc:spChg>
        <pc:spChg chg="mod">
          <ac:chgData name="Piret Harmon" userId="2fe2fc96-7ad5-47f6-922d-abd2d7ac7d58" providerId="ADAL" clId="{51236901-6223-4E12-9D95-813E367970EC}" dt="2026-05-11T18:42:19.193" v="292" actId="14100"/>
          <ac:spMkLst>
            <pc:docMk/>
            <pc:sldMk cId="0" sldId="277"/>
            <ac:spMk id="16" creationId="{00000000-0000-0000-0000-000000000000}"/>
          </ac:spMkLst>
        </pc:spChg>
        <pc:spChg chg="mod">
          <ac:chgData name="Piret Harmon" userId="2fe2fc96-7ad5-47f6-922d-abd2d7ac7d58" providerId="ADAL" clId="{51236901-6223-4E12-9D95-813E367970EC}" dt="2026-05-11T18:35:21.625" v="207" actId="1076"/>
          <ac:spMkLst>
            <pc:docMk/>
            <pc:sldMk cId="0" sldId="277"/>
            <ac:spMk id="17" creationId="{00000000-0000-0000-0000-000000000000}"/>
          </ac:spMkLst>
        </pc:spChg>
        <pc:spChg chg="mod">
          <ac:chgData name="Piret Harmon" userId="2fe2fc96-7ad5-47f6-922d-abd2d7ac7d58" providerId="ADAL" clId="{51236901-6223-4E12-9D95-813E367970EC}" dt="2026-05-11T18:30:46.363" v="182" actId="1076"/>
          <ac:spMkLst>
            <pc:docMk/>
            <pc:sldMk cId="0" sldId="277"/>
            <ac:spMk id="18" creationId="{00000000-0000-0000-0000-000000000000}"/>
          </ac:spMkLst>
        </pc:spChg>
        <pc:spChg chg="mod">
          <ac:chgData name="Piret Harmon" userId="2fe2fc96-7ad5-47f6-922d-abd2d7ac7d58" providerId="ADAL" clId="{51236901-6223-4E12-9D95-813E367970EC}" dt="2026-05-11T18:31:06.737" v="184" actId="1076"/>
          <ac:spMkLst>
            <pc:docMk/>
            <pc:sldMk cId="0" sldId="277"/>
            <ac:spMk id="19" creationId="{00000000-0000-0000-0000-000000000000}"/>
          </ac:spMkLst>
        </pc:spChg>
        <pc:spChg chg="mod">
          <ac:chgData name="Piret Harmon" userId="2fe2fc96-7ad5-47f6-922d-abd2d7ac7d58" providerId="ADAL" clId="{51236901-6223-4E12-9D95-813E367970EC}" dt="2026-05-11T18:31:58.928" v="186" actId="1076"/>
          <ac:spMkLst>
            <pc:docMk/>
            <pc:sldMk cId="0" sldId="277"/>
            <ac:spMk id="20" creationId="{00000000-0000-0000-0000-000000000000}"/>
          </ac:spMkLst>
        </pc:spChg>
        <pc:spChg chg="mod">
          <ac:chgData name="Piret Harmon" userId="2fe2fc96-7ad5-47f6-922d-abd2d7ac7d58" providerId="ADAL" clId="{51236901-6223-4E12-9D95-813E367970EC}" dt="2026-05-11T18:32:07.683" v="187" actId="1076"/>
          <ac:spMkLst>
            <pc:docMk/>
            <pc:sldMk cId="0" sldId="277"/>
            <ac:spMk id="21" creationId="{00000000-0000-0000-0000-000000000000}"/>
          </ac:spMkLst>
        </pc:spChg>
        <pc:spChg chg="mod">
          <ac:chgData name="Piret Harmon" userId="2fe2fc96-7ad5-47f6-922d-abd2d7ac7d58" providerId="ADAL" clId="{51236901-6223-4E12-9D95-813E367970EC}" dt="2026-05-11T18:42:27.766" v="293" actId="255"/>
          <ac:spMkLst>
            <pc:docMk/>
            <pc:sldMk cId="0" sldId="277"/>
            <ac:spMk id="22" creationId="{00000000-0000-0000-0000-000000000000}"/>
          </ac:spMkLst>
        </pc:spChg>
        <pc:spChg chg="mod">
          <ac:chgData name="Piret Harmon" userId="2fe2fc96-7ad5-47f6-922d-abd2d7ac7d58" providerId="ADAL" clId="{51236901-6223-4E12-9D95-813E367970EC}" dt="2026-05-11T18:32:22.479" v="189" actId="14100"/>
          <ac:spMkLst>
            <pc:docMk/>
            <pc:sldMk cId="0" sldId="277"/>
            <ac:spMk id="23" creationId="{00000000-0000-0000-0000-000000000000}"/>
          </ac:spMkLst>
        </pc:spChg>
        <pc:spChg chg="mod">
          <ac:chgData name="Piret Harmon" userId="2fe2fc96-7ad5-47f6-922d-abd2d7ac7d58" providerId="ADAL" clId="{51236901-6223-4E12-9D95-813E367970EC}" dt="2026-05-11T18:27:15.725" v="172" actId="1076"/>
          <ac:spMkLst>
            <pc:docMk/>
            <pc:sldMk cId="0" sldId="277"/>
            <ac:spMk id="24" creationId="{00000000-0000-0000-0000-000000000000}"/>
          </ac:spMkLst>
        </pc:spChg>
        <pc:spChg chg="mod">
          <ac:chgData name="Piret Harmon" userId="2fe2fc96-7ad5-47f6-922d-abd2d7ac7d58" providerId="ADAL" clId="{51236901-6223-4E12-9D95-813E367970EC}" dt="2026-05-11T18:25:55.091" v="171" actId="1076"/>
          <ac:spMkLst>
            <pc:docMk/>
            <pc:sldMk cId="0" sldId="277"/>
            <ac:spMk id="25" creationId="{00000000-0000-0000-0000-000000000000}"/>
          </ac:spMkLst>
        </pc:spChg>
        <pc:spChg chg="mod">
          <ac:chgData name="Piret Harmon" userId="2fe2fc96-7ad5-47f6-922d-abd2d7ac7d58" providerId="ADAL" clId="{51236901-6223-4E12-9D95-813E367970EC}" dt="2026-05-11T18:33:40.761" v="197" actId="1076"/>
          <ac:spMkLst>
            <pc:docMk/>
            <pc:sldMk cId="0" sldId="277"/>
            <ac:spMk id="26" creationId="{00000000-0000-0000-0000-000000000000}"/>
          </ac:spMkLst>
        </pc:spChg>
        <pc:spChg chg="mod">
          <ac:chgData name="Piret Harmon" userId="2fe2fc96-7ad5-47f6-922d-abd2d7ac7d58" providerId="ADAL" clId="{51236901-6223-4E12-9D95-813E367970EC}" dt="2026-05-11T18:33:50.467" v="198" actId="1076"/>
          <ac:spMkLst>
            <pc:docMk/>
            <pc:sldMk cId="0" sldId="277"/>
            <ac:spMk id="27" creationId="{00000000-0000-0000-0000-000000000000}"/>
          </ac:spMkLst>
        </pc:spChg>
        <pc:spChg chg="mod">
          <ac:chgData name="Piret Harmon" userId="2fe2fc96-7ad5-47f6-922d-abd2d7ac7d58" providerId="ADAL" clId="{51236901-6223-4E12-9D95-813E367970EC}" dt="2026-05-11T18:42:34.544" v="294" actId="255"/>
          <ac:spMkLst>
            <pc:docMk/>
            <pc:sldMk cId="0" sldId="277"/>
            <ac:spMk id="28" creationId="{00000000-0000-0000-0000-000000000000}"/>
          </ac:spMkLst>
        </pc:spChg>
        <pc:spChg chg="mod">
          <ac:chgData name="Piret Harmon" userId="2fe2fc96-7ad5-47f6-922d-abd2d7ac7d58" providerId="ADAL" clId="{51236901-6223-4E12-9D95-813E367970EC}" dt="2026-05-11T18:35:28.575" v="208" actId="1076"/>
          <ac:spMkLst>
            <pc:docMk/>
            <pc:sldMk cId="0" sldId="277"/>
            <ac:spMk id="29" creationId="{00000000-0000-0000-0000-000000000000}"/>
          </ac:spMkLst>
        </pc:spChg>
      </pc:sldChg>
      <pc:sldChg chg="modSp mod ord">
        <pc:chgData name="Piret Harmon" userId="2fe2fc96-7ad5-47f6-922d-abd2d7ac7d58" providerId="ADAL" clId="{51236901-6223-4E12-9D95-813E367970EC}" dt="2026-05-11T18:41:24.186" v="288" actId="255"/>
        <pc:sldMkLst>
          <pc:docMk/>
          <pc:sldMk cId="2392445810" sldId="278"/>
        </pc:sldMkLst>
        <pc:spChg chg="mod">
          <ac:chgData name="Piret Harmon" userId="2fe2fc96-7ad5-47f6-922d-abd2d7ac7d58" providerId="ADAL" clId="{51236901-6223-4E12-9D95-813E367970EC}" dt="2026-05-11T18:13:53.205" v="98" actId="20577"/>
          <ac:spMkLst>
            <pc:docMk/>
            <pc:sldMk cId="2392445810" sldId="278"/>
            <ac:spMk id="4" creationId="{680A9352-D9AD-A724-6948-A5491E28D3C4}"/>
          </ac:spMkLst>
        </pc:spChg>
        <pc:spChg chg="mod">
          <ac:chgData name="Piret Harmon" userId="2fe2fc96-7ad5-47f6-922d-abd2d7ac7d58" providerId="ADAL" clId="{51236901-6223-4E12-9D95-813E367970EC}" dt="2026-05-11T18:41:02.331" v="286" actId="1076"/>
          <ac:spMkLst>
            <pc:docMk/>
            <pc:sldMk cId="2392445810" sldId="278"/>
            <ac:spMk id="10" creationId="{9F3A8A13-605F-19E2-8380-28CE54BFBEDF}"/>
          </ac:spMkLst>
        </pc:spChg>
        <pc:spChg chg="mod">
          <ac:chgData name="Piret Harmon" userId="2fe2fc96-7ad5-47f6-922d-abd2d7ac7d58" providerId="ADAL" clId="{51236901-6223-4E12-9D95-813E367970EC}" dt="2026-05-11T18:41:02.331" v="286" actId="1076"/>
          <ac:spMkLst>
            <pc:docMk/>
            <pc:sldMk cId="2392445810" sldId="278"/>
            <ac:spMk id="11" creationId="{A92225E4-4B91-2117-AC11-4387C7184115}"/>
          </ac:spMkLst>
        </pc:spChg>
        <pc:spChg chg="mod">
          <ac:chgData name="Piret Harmon" userId="2fe2fc96-7ad5-47f6-922d-abd2d7ac7d58" providerId="ADAL" clId="{51236901-6223-4E12-9D95-813E367970EC}" dt="2026-05-11T18:41:24.186" v="288" actId="255"/>
          <ac:spMkLst>
            <pc:docMk/>
            <pc:sldMk cId="2392445810" sldId="278"/>
            <ac:spMk id="12" creationId="{B7CDFE3E-2919-D6B4-C12E-5E714B8CECBE}"/>
          </ac:spMkLst>
        </pc:spChg>
        <pc:spChg chg="mod">
          <ac:chgData name="Piret Harmon" userId="2fe2fc96-7ad5-47f6-922d-abd2d7ac7d58" providerId="ADAL" clId="{51236901-6223-4E12-9D95-813E367970EC}" dt="2026-05-11T18:41:02.331" v="286" actId="1076"/>
          <ac:spMkLst>
            <pc:docMk/>
            <pc:sldMk cId="2392445810" sldId="278"/>
            <ac:spMk id="13" creationId="{0E4F3398-0F1E-E350-BA93-22953B27E705}"/>
          </ac:spMkLst>
        </pc:spChg>
      </pc:sldChg>
    </pc:docChg>
  </pc:docChgLst>
  <pc:docChgLst>
    <pc:chgData name="Emily Gardner" userId="42b7aaa6-6116-4fb1-8569-ccb6c9b2043c" providerId="ADAL" clId="{82A9B9A1-C034-40C0-820F-ACBB9B8C64DC}"/>
    <pc:docChg chg="undo custSel modSld">
      <pc:chgData name="Emily Gardner" userId="42b7aaa6-6116-4fb1-8569-ccb6c9b2043c" providerId="ADAL" clId="{82A9B9A1-C034-40C0-820F-ACBB9B8C64DC}" dt="2026-05-13T23:49:19.545" v="160" actId="20577"/>
      <pc:docMkLst>
        <pc:docMk/>
      </pc:docMkLst>
      <pc:sldChg chg="modSp mod modNotesTx">
        <pc:chgData name="Emily Gardner" userId="42b7aaa6-6116-4fb1-8569-ccb6c9b2043c" providerId="ADAL" clId="{82A9B9A1-C034-40C0-820F-ACBB9B8C64DC}" dt="2026-05-13T23:28:20.742" v="11" actId="20577"/>
        <pc:sldMkLst>
          <pc:docMk/>
          <pc:sldMk cId="0" sldId="264"/>
        </pc:sldMkLst>
        <pc:spChg chg="mod">
          <ac:chgData name="Emily Gardner" userId="42b7aaa6-6116-4fb1-8569-ccb6c9b2043c" providerId="ADAL" clId="{82A9B9A1-C034-40C0-820F-ACBB9B8C64DC}" dt="2026-05-13T23:28:11.946" v="10" actId="21"/>
          <ac:spMkLst>
            <pc:docMk/>
            <pc:sldMk cId="0" sldId="264"/>
            <ac:spMk id="13" creationId="{00000000-0000-0000-0000-000000000000}"/>
          </ac:spMkLst>
        </pc:spChg>
      </pc:sldChg>
      <pc:sldChg chg="modSp mod modNotesTx">
        <pc:chgData name="Emily Gardner" userId="42b7aaa6-6116-4fb1-8569-ccb6c9b2043c" providerId="ADAL" clId="{82A9B9A1-C034-40C0-820F-ACBB9B8C64DC}" dt="2026-05-13T23:49:19.545" v="160" actId="20577"/>
        <pc:sldMkLst>
          <pc:docMk/>
          <pc:sldMk cId="0" sldId="271"/>
        </pc:sldMkLst>
        <pc:spChg chg="mod">
          <ac:chgData name="Emily Gardner" userId="42b7aaa6-6116-4fb1-8569-ccb6c9b2043c" providerId="ADAL" clId="{82A9B9A1-C034-40C0-820F-ACBB9B8C64DC}" dt="2026-05-13T23:47:18.094" v="147" actId="20577"/>
          <ac:spMkLst>
            <pc:docMk/>
            <pc:sldMk cId="0" sldId="271"/>
            <ac:spMk id="11" creationId="{00000000-0000-0000-0000-000000000000}"/>
          </ac:spMkLst>
        </pc:spChg>
        <pc:spChg chg="mod">
          <ac:chgData name="Emily Gardner" userId="42b7aaa6-6116-4fb1-8569-ccb6c9b2043c" providerId="ADAL" clId="{82A9B9A1-C034-40C0-820F-ACBB9B8C64DC}" dt="2026-05-13T23:48:52.715" v="157" actId="1076"/>
          <ac:spMkLst>
            <pc:docMk/>
            <pc:sldMk cId="0" sldId="271"/>
            <ac:spMk id="12" creationId="{00000000-0000-0000-0000-000000000000}"/>
          </ac:spMkLst>
        </pc:spChg>
        <pc:spChg chg="mod">
          <ac:chgData name="Emily Gardner" userId="42b7aaa6-6116-4fb1-8569-ccb6c9b2043c" providerId="ADAL" clId="{82A9B9A1-C034-40C0-820F-ACBB9B8C64DC}" dt="2026-05-13T23:47:48.498" v="153" actId="20577"/>
          <ac:spMkLst>
            <pc:docMk/>
            <pc:sldMk cId="0" sldId="271"/>
            <ac:spMk id="15" creationId="{00000000-0000-0000-0000-000000000000}"/>
          </ac:spMkLst>
        </pc:spChg>
        <pc:spChg chg="mod">
          <ac:chgData name="Emily Gardner" userId="42b7aaa6-6116-4fb1-8569-ccb6c9b2043c" providerId="ADAL" clId="{82A9B9A1-C034-40C0-820F-ACBB9B8C64DC}" dt="2026-05-13T23:49:19.545" v="160" actId="20577"/>
          <ac:spMkLst>
            <pc:docMk/>
            <pc:sldMk cId="0" sldId="271"/>
            <ac:spMk id="19" creationId="{00000000-0000-0000-0000-000000000000}"/>
          </ac:spMkLst>
        </pc:spChg>
        <pc:spChg chg="mod">
          <ac:chgData name="Emily Gardner" userId="42b7aaa6-6116-4fb1-8569-ccb6c9b2043c" providerId="ADAL" clId="{82A9B9A1-C034-40C0-820F-ACBB9B8C64DC}" dt="2026-05-13T23:49:14.099" v="158" actId="1076"/>
          <ac:spMkLst>
            <pc:docMk/>
            <pc:sldMk cId="0" sldId="271"/>
            <ac:spMk id="20" creationId="{00000000-0000-0000-0000-00000000000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6:20:29.801"/>
    </inkml:context>
    <inkml:brush xml:id="br0">
      <inkml:brushProperty name="width" value="0.3" units="cm"/>
      <inkml:brushProperty name="height" value="0.6" units="cm"/>
      <inkml:brushProperty name="color" value="#0069AF"/>
      <inkml:brushProperty name="tip" value="rectangle"/>
      <inkml:brushProperty name="rasterOp" value="maskPen"/>
      <inkml:brushProperty name="ignorePressure" value="1"/>
    </inkml:brush>
  </inkml:definitions>
  <inkml:trace contextRef="#ctx0" brushRef="#br0">13715 10414,'0'0,"0"0,0 0,0 0,0 0,0 0,0-19,1 15,1-1,-1 1,1-1,0 1,1-1,-1 1,0 0,1 0,0 1,1-1,4-4,48-38,-28 25,-10 9,1 0,0 0,1 2,0 0,1 1,30-8,-15 3,-31 12,1 1,-1 0,1 0,0 0,-2 0,2 1,10 0,15-3,10-8,-28 9,1-1,23-7,-26 6,2 0,-1 2,21-4,-10 2,1-1,0-1,-2 0,42-19,-44 18,4-3,36-22,-43 23,1-1,-1 2,1 0,23-7,-3 9,-33 6,0-1,0 0,0 1,0-1,-1 0,0 0,1-1,0 1,-1-1,1 0,4-3,0-1,0 1,-1-2,0 1,0-2,6-7,-11 11,0 1,0-1,0 0,-1 0,0 0,0 0,-1-1,1 1,-2 0,1-1,-1 1,1-9,-3-162,2 172,0 0,-1-1,0 2,0-1,-1 0,1 0,-1 1,0-1,0 0,0 1,-2-3,-28-25,5 10,-51-28,4 2,-83-50,22 14,45 15,73 52,-1 0,-2 1,0 0,0 1,-1 1,-2 2,-23-11,-6 3,-1 2,-1 2,-1 1,-103-10,124 21,-134-6,59 1,35 2,40 4,-7-1,1 0,0-2,-54-11,77 10,0-1,1-1,-20-9,20 8,0 1,-1 1,-19-7,10 5,1-1,1-2,0 1,1-2,-24-17,14 11,-52-24,70 35,0 0,-1 2,1-1,-1 1,-1 1,1 1,-1 0,1 0,-28 0,-32 2,34 0,-73 6,101-3,2 0,-1 2,2-1,-2 1,-20 10,-57 31,72-35,-57 33,-85 41,107-56,-33 13,1-7,-204 73,201-76,64-20,0-2,-1-1,0-1,-1 0,0-2,-30 3,-165-5,118-4,95 0,-2 0,1 0,1 0,0-1,-1 0,0-1,2 1,-2 0,-13-9,-6-3,-34-25,21 12,11 10,-2 0,0 2,0 1,-2 2,-41-13,21 12,-1 1,0 4,-1 0,0 3,-100 1,-231 4,379 0,-1-1,1 0,0 0,0 0,-1-2,1 1,1-1,-1 1,-10-6,-10-7,-30-19,-4-1,16 12,1-2,1-1,1-2,-54-48,66 46,1-1,2-2,-35-53,-53-113,114 197,-27-54,-4 1,-44-55,75 108,-112-125,93 108,-7-10,-2 2,-64-45,61 50,9 6,0 1,-1 1,-52-22,42 25,-1 0,0 2,0 2,-2 1,-62-4,-195 7,159 5,48 0,39-1,-98-6,139 4,-1-1,0 0,1 0,0-2,-1 1,1 0,1 0,-1-1,0 0,-7-7,-10-7,-32-31,21 18,8 4,2 0,2-2,1 0,-31-54,-9-10,46 71,1 1,2-2,1 0,-20-48,20 38,-3 0,0 0,-24-29,-5-12,2 11,30 46,-22-40,29 47,1 1,-2 0,0-1,-1 1,1 1,-2-1,-11-8,-75-49,59 42,-21-15,2-3,3-2,2-1,3-2,-65-82,78 88,-70-64,-1 0,91 92,0 0,-1 2,-1 0,0 0,-1 1,-1 1,-19-9,7 4,-34-23,1-9,-70-68,35 16,-8-7,65 66,3-2,-36-52,-30-33,-346-288,443 409,1-1,0 0,-1 2,0-1,0 1,0 0,-1 0,0 0,1 0,-2 1,0 1,1-1,0 1,-17-3,-4 3,17 1,0-1,-1 1,0-2,-11-3,-68-16,10 3,12 3,44 10,0-1,-45-17,19 5,40 15,-2-1,2 0,-1 0,2-2,-1 1,0-1,-10-9,-131-113,146 121,0-1,0 0,2 1,0-1,0-1,0 0,1 1,1-1,0-1,-1-9,-8-20,2 7,1 0,1 0,-1-35,4 20,-2-40,6 3,3-77,1 145,2 1,-1-1,3 0,0 1,1 0,20-28,-12 16,31-57,54-138,-87 177,-3 0,-2-1,-3 0,-1 1,-4-2,-5-48,3 85,1 0,-2-1,0 1,-1 1,1-2,-2 2,-1-1,0 0,0 1,-1 0,-14-17,-31-38,-22-23,-30-4,38 33,37 37,0 1,-2 2,-45-25,68 40,-13-6,0 2,1 0,-28-7,7 3,-224-84,155 60,78 27,1-1,-50-21,65 22,0 0,0-1,2 0,-1-1,1 0,-21-24,29 28,1 1,0-1,0 1,1-1,2 0,-2 0,1 0,0 0,0-12,0-9,4-34,0 20,-1-47,-2-133,-2 194,-1 2,-1-2,-2 2,-15-38,17 50,1 2,-3-1,0 1,0 0,-16-19,-4-2,13 14,-1 1,-20-17,30 31,0 0,-1-1,0 2,0-1,1 0,-1 1,-1 0,0 0,1 0,-1 1,0 0,-7-1,-30-3,2 2,-74 3,-46-5,114 2,24 2,-1 0,-29-7,44 7,-145-40,136 35,0-1,0 0,2-1,-2 0,-27-21,18 9,-9-6,-43-40,8-10,41 42,-57-48,44 50,25 21,2-1,-26-25,-154-196,140 171,-9-11,39 51,24 20,-1 1,1-1,-1 0,2 0,-1 1,0-2,1 1,-4-5,7 8,-1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5-11T16:20:29.812"/>
    </inkml:context>
    <inkml:brush xml:id="br0">
      <inkml:brushProperty name="width" value="0.3" units="cm"/>
      <inkml:brushProperty name="height" value="0.6" units="cm"/>
      <inkml:brushProperty name="color" value="#0069AF"/>
      <inkml:brushProperty name="tip" value="rectangle"/>
      <inkml:brushProperty name="rasterOp" value="maskPen"/>
      <inkml:brushProperty name="ignorePressure" value="1"/>
    </inkml:brush>
  </inkml:definitions>
  <inkml:trace contextRef="#ctx0" brushRef="#br0">432 85,'-18'0,"-8"1,-44-5,60 3,0-1,1 0,-1-1,1 1,0-1,0-1,-16-8,-20-5,17 8,7-3,19 10,0 0,0 1,1 0,-1 0,0-1,0 2,-1-1,1 0,0 0,-1 0,1 1,-1 0,1-1,-3 0,-89 1,91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42FE5-CE5F-4438-BA33-D530B4E58374}" type="datetimeFigureOut">
              <a:rPr lang="en-US" smtClean="0"/>
              <a:t>5/13/2026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F019E-9CB4-49E9-9207-DDC19F7C30E9}" type="slidenum">
              <a:rPr lang="en-US" smtClean="0"/>
              <a:t>‹#›</a:t>
            </a:fld>
            <a:endParaRPr lang="en-US"/>
          </a:p>
        </p:txBody>
      </p:sp>
    </p:spTree>
    <p:extLst>
      <p:ext uri="{BB962C8B-B14F-4D97-AF65-F5344CB8AC3E}">
        <p14:creationId xmlns:p14="http://schemas.microsoft.com/office/powerpoint/2010/main" val="2826196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AF019E-9CB4-49E9-9207-DDC19F7C30E9}" type="slidenum">
              <a:rPr lang="en-US" smtClean="0"/>
              <a:t>2</a:t>
            </a:fld>
            <a:endParaRPr lang="en-US"/>
          </a:p>
        </p:txBody>
      </p:sp>
    </p:spTree>
    <p:extLst>
      <p:ext uri="{BB962C8B-B14F-4D97-AF65-F5344CB8AC3E}">
        <p14:creationId xmlns:p14="http://schemas.microsoft.com/office/powerpoint/2010/main" val="249891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AF019E-9CB4-49E9-9207-DDC19F7C30E9}" type="slidenum">
              <a:rPr lang="en-US" smtClean="0"/>
              <a:t>3</a:t>
            </a:fld>
            <a:endParaRPr lang="en-US"/>
          </a:p>
        </p:txBody>
      </p:sp>
    </p:spTree>
    <p:extLst>
      <p:ext uri="{BB962C8B-B14F-4D97-AF65-F5344CB8AC3E}">
        <p14:creationId xmlns:p14="http://schemas.microsoft.com/office/powerpoint/2010/main" val="3756772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AF019E-9CB4-49E9-9207-DDC19F7C30E9}" type="slidenum">
              <a:rPr lang="en-US" smtClean="0"/>
              <a:t>5</a:t>
            </a:fld>
            <a:endParaRPr lang="en-US"/>
          </a:p>
        </p:txBody>
      </p:sp>
    </p:spTree>
    <p:extLst>
      <p:ext uri="{BB962C8B-B14F-4D97-AF65-F5344CB8AC3E}">
        <p14:creationId xmlns:p14="http://schemas.microsoft.com/office/powerpoint/2010/main" val="3639590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Recharge Basins Average yield</a:t>
            </a:r>
          </a:p>
          <a:p>
            <a:r>
              <a:rPr lang="en-US"/>
              <a:t>50 </a:t>
            </a:r>
            <a:r>
              <a:rPr lang="en-US" err="1"/>
              <a:t>cfs</a:t>
            </a:r>
            <a:r>
              <a:rPr lang="en-US"/>
              <a:t> 5,100 AF</a:t>
            </a:r>
            <a:br>
              <a:rPr lang="en-US"/>
            </a:br>
            <a:r>
              <a:rPr lang="en-US"/>
              <a:t>100- 9,700</a:t>
            </a:r>
          </a:p>
          <a:p>
            <a:r>
              <a:rPr lang="en-US"/>
              <a:t>200- 17,200</a:t>
            </a:r>
          </a:p>
          <a:p>
            <a:r>
              <a:rPr lang="en-US"/>
              <a:t>400- 26,800</a:t>
            </a:r>
          </a:p>
          <a:p>
            <a:endParaRPr lang="en-US"/>
          </a:p>
        </p:txBody>
      </p:sp>
      <p:sp>
        <p:nvSpPr>
          <p:cNvPr id="4" name="Slide Number Placeholder 3"/>
          <p:cNvSpPr>
            <a:spLocks noGrp="1"/>
          </p:cNvSpPr>
          <p:nvPr>
            <p:ph type="sldNum" sz="quarter" idx="5"/>
          </p:nvPr>
        </p:nvSpPr>
        <p:spPr/>
        <p:txBody>
          <a:bodyPr/>
          <a:lstStyle/>
          <a:p>
            <a:fld id="{EEAF019E-9CB4-49E9-9207-DDC19F7C30E9}" type="slidenum">
              <a:rPr lang="en-US" smtClean="0"/>
              <a:t>6</a:t>
            </a:fld>
            <a:endParaRPr lang="en-US"/>
          </a:p>
        </p:txBody>
      </p:sp>
    </p:spTree>
    <p:extLst>
      <p:ext uri="{BB962C8B-B14F-4D97-AF65-F5344CB8AC3E}">
        <p14:creationId xmlns:p14="http://schemas.microsoft.com/office/powerpoint/2010/main" val="3360348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a:p>
          <a:p>
            <a:endParaRPr lang="en-US"/>
          </a:p>
        </p:txBody>
      </p:sp>
      <p:sp>
        <p:nvSpPr>
          <p:cNvPr id="4" name="Slide Number Placeholder 3"/>
          <p:cNvSpPr>
            <a:spLocks noGrp="1"/>
          </p:cNvSpPr>
          <p:nvPr>
            <p:ph type="sldNum" sz="quarter" idx="5"/>
          </p:nvPr>
        </p:nvSpPr>
        <p:spPr/>
        <p:txBody>
          <a:bodyPr/>
          <a:lstStyle/>
          <a:p>
            <a:fld id="{EEAF019E-9CB4-49E9-9207-DDC19F7C30E9}" type="slidenum">
              <a:rPr lang="en-US" smtClean="0"/>
              <a:t>8</a:t>
            </a:fld>
            <a:endParaRPr lang="en-US"/>
          </a:p>
        </p:txBody>
      </p:sp>
    </p:spTree>
    <p:extLst>
      <p:ext uri="{BB962C8B-B14F-4D97-AF65-F5344CB8AC3E}">
        <p14:creationId xmlns:p14="http://schemas.microsoft.com/office/powerpoint/2010/main" val="819515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5/13/2026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5/13/2026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customXml" Target="../ink/ink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1424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731520" y="2377440"/>
            <a:ext cx="1828800" cy="54864"/>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731520" y="2560320"/>
            <a:ext cx="10058400" cy="1371600"/>
          </a:xfrm>
          <a:prstGeom prst="rect">
            <a:avLst/>
          </a:prstGeom>
          <a:noFill/>
        </p:spPr>
        <p:txBody>
          <a:bodyPr wrap="square">
            <a:spAutoFit/>
          </a:bodyPr>
          <a:lstStyle/>
          <a:p>
            <a:pPr algn="l"/>
            <a:r>
              <a:rPr sz="4000" b="1">
                <a:solidFill>
                  <a:srgbClr val="FFFFFF"/>
                </a:solidFill>
                <a:latin typeface="Georgia"/>
              </a:rPr>
              <a:t>Castroville &amp; Eastside Canals and Alternatives (C&amp;E)</a:t>
            </a:r>
          </a:p>
        </p:txBody>
      </p:sp>
      <p:sp>
        <p:nvSpPr>
          <p:cNvPr id="5" name="TextBox 4"/>
          <p:cNvSpPr txBox="1"/>
          <p:nvPr/>
        </p:nvSpPr>
        <p:spPr>
          <a:xfrm>
            <a:off x="731520" y="3931920"/>
            <a:ext cx="10058400" cy="523220"/>
          </a:xfrm>
          <a:prstGeom prst="rect">
            <a:avLst/>
          </a:prstGeom>
          <a:noFill/>
        </p:spPr>
        <p:txBody>
          <a:bodyPr wrap="square">
            <a:spAutoFit/>
          </a:bodyPr>
          <a:lstStyle/>
          <a:p>
            <a:pPr algn="l"/>
            <a:r>
              <a:rPr sz="2800" b="0">
                <a:solidFill>
                  <a:srgbClr val="A8DAD5"/>
                </a:solidFill>
                <a:latin typeface="Calibri"/>
              </a:rPr>
              <a:t>MCWRA-SVBGSA Joint Workshop on Groundwater Sustainability</a:t>
            </a:r>
          </a:p>
        </p:txBody>
      </p:sp>
      <p:sp>
        <p:nvSpPr>
          <p:cNvPr id="6" name="TextBox 5"/>
          <p:cNvSpPr txBox="1"/>
          <p:nvPr/>
        </p:nvSpPr>
        <p:spPr>
          <a:xfrm>
            <a:off x="731520" y="4663440"/>
            <a:ext cx="10058400" cy="457200"/>
          </a:xfrm>
          <a:prstGeom prst="rect">
            <a:avLst/>
          </a:prstGeom>
          <a:noFill/>
        </p:spPr>
        <p:txBody>
          <a:bodyPr wrap="square">
            <a:spAutoFit/>
          </a:bodyPr>
          <a:lstStyle/>
          <a:p>
            <a:pPr algn="l"/>
            <a:r>
              <a:rPr sz="2400" b="0">
                <a:solidFill>
                  <a:srgbClr val="94A3B8"/>
                </a:solidFill>
                <a:latin typeface="Calibri"/>
              </a:rPr>
              <a:t>May 18, 2026  |  Integrated Implementation Strategy</a:t>
            </a:r>
          </a:p>
        </p:txBody>
      </p:sp>
      <p:sp>
        <p:nvSpPr>
          <p:cNvPr id="7" name="TextBox 6"/>
          <p:cNvSpPr txBox="1"/>
          <p:nvPr/>
        </p:nvSpPr>
        <p:spPr>
          <a:xfrm>
            <a:off x="731520" y="5486400"/>
            <a:ext cx="10058400" cy="369332"/>
          </a:xfrm>
          <a:prstGeom prst="rect">
            <a:avLst/>
          </a:prstGeom>
          <a:noFill/>
        </p:spPr>
        <p:txBody>
          <a:bodyPr wrap="square">
            <a:spAutoFit/>
          </a:bodyPr>
          <a:lstStyle/>
          <a:p>
            <a:pPr algn="l"/>
            <a:r>
              <a:rPr b="0">
                <a:solidFill>
                  <a:srgbClr val="94A3B8"/>
                </a:solidFill>
                <a:latin typeface="Calibri"/>
              </a:rPr>
              <a:t>Monterey County Water Resources Agency  &amp;  Salinas Valley Basin Groundwater Sustainability Agency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1695" cy="73152"/>
          </a:xfrm>
          <a:prstGeom prst="rect">
            <a:avLst/>
          </a:prstGeom>
          <a:solidFill>
            <a:srgbClr val="1B5E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731520" y="274320"/>
            <a:ext cx="10058400" cy="640080"/>
          </a:xfrm>
          <a:prstGeom prst="rect">
            <a:avLst/>
          </a:prstGeom>
          <a:noFill/>
        </p:spPr>
        <p:txBody>
          <a:bodyPr wrap="square">
            <a:spAutoFit/>
          </a:bodyPr>
          <a:lstStyle/>
          <a:p>
            <a:pPr algn="l"/>
            <a:r>
              <a:rPr sz="2800" b="1">
                <a:solidFill>
                  <a:srgbClr val="14243E"/>
                </a:solidFill>
                <a:latin typeface="Georgia"/>
              </a:rPr>
              <a:t>Project Overview</a:t>
            </a:r>
          </a:p>
        </p:txBody>
      </p:sp>
      <p:sp>
        <p:nvSpPr>
          <p:cNvPr id="5" name="Rectangle 4"/>
          <p:cNvSpPr/>
          <p:nvPr/>
        </p:nvSpPr>
        <p:spPr>
          <a:xfrm>
            <a:off x="731520" y="960120"/>
            <a:ext cx="2743200" cy="36576"/>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0" y="6400800"/>
            <a:ext cx="12191695" cy="457200"/>
          </a:xfrm>
          <a:prstGeom prst="rect">
            <a:avLst/>
          </a:prstGeom>
          <a:solidFill>
            <a:srgbClr val="1424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457200" y="6446520"/>
            <a:ext cx="7315200" cy="365760"/>
          </a:xfrm>
          <a:prstGeom prst="rect">
            <a:avLst/>
          </a:prstGeom>
          <a:noFill/>
        </p:spPr>
        <p:txBody>
          <a:bodyPr wrap="square">
            <a:spAutoFit/>
          </a:bodyPr>
          <a:lstStyle/>
          <a:p>
            <a:pPr algn="l"/>
            <a:r>
              <a:rPr sz="1000" b="0">
                <a:solidFill>
                  <a:srgbClr val="FFFFFF"/>
                </a:solidFill>
                <a:latin typeface="Calibri"/>
              </a:rPr>
              <a:t>MCWRA-SVBGSA Joint Workshop  |  May 18, 2026  |  C&amp;E Canals</a:t>
            </a:r>
          </a:p>
        </p:txBody>
      </p:sp>
      <p:sp>
        <p:nvSpPr>
          <p:cNvPr id="8" name="TextBox 7"/>
          <p:cNvSpPr txBox="1"/>
          <p:nvPr/>
        </p:nvSpPr>
        <p:spPr>
          <a:xfrm>
            <a:off x="9144000" y="6446520"/>
            <a:ext cx="2743200" cy="365760"/>
          </a:xfrm>
          <a:prstGeom prst="rect">
            <a:avLst/>
          </a:prstGeom>
          <a:noFill/>
        </p:spPr>
        <p:txBody>
          <a:bodyPr wrap="square">
            <a:spAutoFit/>
          </a:bodyPr>
          <a:lstStyle/>
          <a:p>
            <a:pPr algn="r"/>
            <a:r>
              <a:rPr sz="1000" b="0">
                <a:solidFill>
                  <a:srgbClr val="A8DAD5"/>
                </a:solidFill>
                <a:latin typeface="Calibri"/>
              </a:rPr>
              <a:t>Integrated Implementation Strategy</a:t>
            </a:r>
          </a:p>
        </p:txBody>
      </p:sp>
      <p:sp>
        <p:nvSpPr>
          <p:cNvPr id="9" name="Rectangle 8"/>
          <p:cNvSpPr/>
          <p:nvPr/>
        </p:nvSpPr>
        <p:spPr>
          <a:xfrm>
            <a:off x="731520" y="1280160"/>
            <a:ext cx="10728960" cy="4045486"/>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a:xfrm>
            <a:off x="731520" y="1280160"/>
            <a:ext cx="73152" cy="2560320"/>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1005840" y="1371600"/>
            <a:ext cx="10454640" cy="3108543"/>
          </a:xfrm>
          <a:prstGeom prst="rect">
            <a:avLst/>
          </a:prstGeom>
          <a:noFill/>
        </p:spPr>
        <p:txBody>
          <a:bodyPr wrap="square">
            <a:spAutoFit/>
          </a:bodyPr>
          <a:lstStyle/>
          <a:p>
            <a:pPr algn="l"/>
            <a:r>
              <a:rPr sz="2800" b="0">
                <a:solidFill>
                  <a:srgbClr val="1E293B"/>
                </a:solidFill>
                <a:latin typeface="Calibri"/>
              </a:rPr>
              <a:t>Using Salinas River water - primarily under MCWRA's Water Right Permit 11043 - to address four groundwater sustainability goals</a:t>
            </a:r>
            <a:r>
              <a:rPr lang="en-US" sz="2800">
                <a:solidFill>
                  <a:srgbClr val="1E293B"/>
                </a:solidFill>
                <a:latin typeface="Calibri"/>
              </a:rPr>
              <a:t>:</a:t>
            </a:r>
          </a:p>
          <a:p>
            <a:pPr marL="457200" indent="-457200" algn="l">
              <a:buFont typeface="Arial" panose="020B0604020202020204" pitchFamily="34" charset="0"/>
              <a:buChar char="•"/>
            </a:pPr>
            <a:r>
              <a:rPr lang="en-US" sz="2800" b="0">
                <a:solidFill>
                  <a:srgbClr val="1E293B"/>
                </a:solidFill>
                <a:latin typeface="Calibri"/>
              </a:rPr>
              <a:t>R</a:t>
            </a:r>
            <a:r>
              <a:rPr sz="2800" b="0">
                <a:solidFill>
                  <a:srgbClr val="1E293B"/>
                </a:solidFill>
                <a:latin typeface="Calibri"/>
              </a:rPr>
              <a:t>aise GW levels in central/southern Eastside and 180/400 Subbasins</a:t>
            </a:r>
            <a:endParaRPr lang="en-US" sz="2800" b="0">
              <a:solidFill>
                <a:srgbClr val="1E293B"/>
              </a:solidFill>
              <a:latin typeface="Calibri"/>
            </a:endParaRPr>
          </a:p>
          <a:p>
            <a:pPr marL="457200" indent="-457200" algn="l">
              <a:buFont typeface="Arial" panose="020B0604020202020204" pitchFamily="34" charset="0"/>
              <a:buChar char="•"/>
            </a:pPr>
            <a:r>
              <a:rPr lang="en-US" sz="2800">
                <a:solidFill>
                  <a:srgbClr val="1E293B"/>
                </a:solidFill>
                <a:latin typeface="Calibri"/>
              </a:rPr>
              <a:t>R</a:t>
            </a:r>
            <a:r>
              <a:rPr sz="2800" b="0">
                <a:solidFill>
                  <a:srgbClr val="1E293B"/>
                </a:solidFill>
                <a:latin typeface="Calibri"/>
              </a:rPr>
              <a:t>aise GW levels in northern Eastside</a:t>
            </a:r>
            <a:endParaRPr lang="en-US" sz="2800">
              <a:solidFill>
                <a:srgbClr val="1E293B"/>
              </a:solidFill>
              <a:latin typeface="Calibri"/>
            </a:endParaRPr>
          </a:p>
          <a:p>
            <a:pPr marL="457200" indent="-457200" algn="l">
              <a:buFont typeface="Arial" panose="020B0604020202020204" pitchFamily="34" charset="0"/>
              <a:buChar char="•"/>
            </a:pPr>
            <a:r>
              <a:rPr lang="en-US" sz="2800" b="0">
                <a:solidFill>
                  <a:srgbClr val="1E293B"/>
                </a:solidFill>
                <a:latin typeface="Calibri"/>
              </a:rPr>
              <a:t>Stop</a:t>
            </a:r>
            <a:r>
              <a:rPr sz="2800" b="0">
                <a:solidFill>
                  <a:srgbClr val="1E293B"/>
                </a:solidFill>
                <a:latin typeface="Calibri"/>
              </a:rPr>
              <a:t> seawater intrusion</a:t>
            </a:r>
            <a:endParaRPr lang="en-US" sz="2800">
              <a:solidFill>
                <a:srgbClr val="1E293B"/>
              </a:solidFill>
              <a:latin typeface="Calibri"/>
            </a:endParaRPr>
          </a:p>
          <a:p>
            <a:pPr marL="457200" indent="-457200" algn="l">
              <a:buFont typeface="Arial" panose="020B0604020202020204" pitchFamily="34" charset="0"/>
              <a:buChar char="•"/>
            </a:pPr>
            <a:r>
              <a:rPr lang="en-US" sz="2800" b="0">
                <a:solidFill>
                  <a:srgbClr val="1E293B"/>
                </a:solidFill>
                <a:latin typeface="Calibri"/>
              </a:rPr>
              <a:t>S</a:t>
            </a:r>
            <a:r>
              <a:rPr sz="2800" b="0">
                <a:solidFill>
                  <a:srgbClr val="1E293B"/>
                </a:solidFill>
                <a:latin typeface="Calibri"/>
              </a:rPr>
              <a:t>upport groundwater recovery in the Deep Aquifers.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26" y="57348"/>
            <a:ext cx="12191695" cy="6858000"/>
          </a:xfrm>
          <a:prstGeom prst="rect">
            <a:avLst/>
          </a:prstGeom>
          <a:solidFill>
            <a:srgbClr val="FAFA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91695" cy="73152"/>
          </a:xfrm>
          <a:prstGeom prst="rect">
            <a:avLst/>
          </a:prstGeom>
          <a:solidFill>
            <a:srgbClr val="1B5E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731520" y="274320"/>
            <a:ext cx="10058400" cy="640080"/>
          </a:xfrm>
          <a:prstGeom prst="rect">
            <a:avLst/>
          </a:prstGeom>
          <a:noFill/>
        </p:spPr>
        <p:txBody>
          <a:bodyPr wrap="square">
            <a:spAutoFit/>
          </a:bodyPr>
          <a:lstStyle/>
          <a:p>
            <a:pPr algn="l"/>
            <a:r>
              <a:rPr sz="2800" b="1">
                <a:solidFill>
                  <a:srgbClr val="14243E"/>
                </a:solidFill>
                <a:latin typeface="Georgia"/>
              </a:rPr>
              <a:t>Scenarios Evaluated</a:t>
            </a:r>
          </a:p>
        </p:txBody>
      </p:sp>
      <p:sp>
        <p:nvSpPr>
          <p:cNvPr id="5" name="Rectangle 4"/>
          <p:cNvSpPr/>
          <p:nvPr/>
        </p:nvSpPr>
        <p:spPr>
          <a:xfrm>
            <a:off x="731520" y="960120"/>
            <a:ext cx="2743200" cy="36576"/>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883767" y="1280160"/>
            <a:ext cx="3291840" cy="21031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Rectangle 6"/>
          <p:cNvSpPr/>
          <p:nvPr/>
        </p:nvSpPr>
        <p:spPr>
          <a:xfrm>
            <a:off x="883767" y="1280160"/>
            <a:ext cx="3291840" cy="54864"/>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Rectangle 7"/>
          <p:cNvSpPr/>
          <p:nvPr/>
        </p:nvSpPr>
        <p:spPr>
          <a:xfrm>
            <a:off x="883767" y="1338779"/>
            <a:ext cx="320040" cy="320040"/>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816934" y="1297017"/>
            <a:ext cx="320040" cy="320040"/>
          </a:xfrm>
          <a:prstGeom prst="rect">
            <a:avLst/>
          </a:prstGeom>
          <a:noFill/>
        </p:spPr>
        <p:txBody>
          <a:bodyPr wrap="square">
            <a:spAutoFit/>
          </a:bodyPr>
          <a:lstStyle/>
          <a:p>
            <a:pPr algn="ctr"/>
            <a:r>
              <a:rPr sz="1200" b="1">
                <a:solidFill>
                  <a:srgbClr val="FFFFFF"/>
                </a:solidFill>
                <a:latin typeface="Georgia"/>
              </a:rPr>
              <a:t>1</a:t>
            </a:r>
          </a:p>
        </p:txBody>
      </p:sp>
      <p:sp>
        <p:nvSpPr>
          <p:cNvPr id="10" name="TextBox 9"/>
          <p:cNvSpPr txBox="1"/>
          <p:nvPr/>
        </p:nvSpPr>
        <p:spPr>
          <a:xfrm>
            <a:off x="1203807" y="1373101"/>
            <a:ext cx="2560320" cy="307777"/>
          </a:xfrm>
          <a:prstGeom prst="rect">
            <a:avLst/>
          </a:prstGeom>
          <a:noFill/>
        </p:spPr>
        <p:txBody>
          <a:bodyPr wrap="square">
            <a:spAutoFit/>
          </a:bodyPr>
          <a:lstStyle/>
          <a:p>
            <a:pPr algn="l"/>
            <a:r>
              <a:rPr sz="1400" b="1">
                <a:solidFill>
                  <a:srgbClr val="14243E"/>
                </a:solidFill>
                <a:latin typeface="Georgia"/>
              </a:rPr>
              <a:t>Eastside Recharge Basins</a:t>
            </a:r>
          </a:p>
        </p:txBody>
      </p:sp>
      <p:sp>
        <p:nvSpPr>
          <p:cNvPr id="11" name="TextBox 10"/>
          <p:cNvSpPr txBox="1"/>
          <p:nvPr/>
        </p:nvSpPr>
        <p:spPr>
          <a:xfrm>
            <a:off x="883767" y="1700080"/>
            <a:ext cx="3017520" cy="1685077"/>
          </a:xfrm>
          <a:prstGeom prst="rect">
            <a:avLst/>
          </a:prstGeom>
          <a:noFill/>
        </p:spPr>
        <p:txBody>
          <a:bodyPr wrap="square">
            <a:spAutoFit/>
          </a:bodyPr>
          <a:lstStyle/>
          <a:p>
            <a:pPr>
              <a:spcAft>
                <a:spcPts val="300"/>
              </a:spcAft>
              <a:buChar char="•"/>
            </a:pPr>
            <a:r>
              <a:rPr sz="1600">
                <a:solidFill>
                  <a:srgbClr val="1E293B"/>
                </a:solidFill>
                <a:latin typeface="Calibri"/>
              </a:rPr>
              <a:t>Divert Salinas River to recharge basins</a:t>
            </a:r>
          </a:p>
          <a:p>
            <a:pPr>
              <a:spcAft>
                <a:spcPts val="300"/>
              </a:spcAft>
              <a:buChar char="•"/>
            </a:pPr>
            <a:r>
              <a:rPr sz="1600">
                <a:solidFill>
                  <a:srgbClr val="1E293B"/>
                </a:solidFill>
                <a:latin typeface="Calibri"/>
              </a:rPr>
              <a:t>50, 100, 200, and 400 </a:t>
            </a:r>
            <a:r>
              <a:rPr sz="1600" err="1">
                <a:solidFill>
                  <a:srgbClr val="1E293B"/>
                </a:solidFill>
                <a:latin typeface="Calibri"/>
              </a:rPr>
              <a:t>cfs</a:t>
            </a:r>
            <a:r>
              <a:rPr sz="1600">
                <a:solidFill>
                  <a:srgbClr val="1E293B"/>
                </a:solidFill>
                <a:latin typeface="Calibri"/>
              </a:rPr>
              <a:t> scales evaluated</a:t>
            </a:r>
          </a:p>
          <a:p>
            <a:pPr>
              <a:spcAft>
                <a:spcPts val="300"/>
              </a:spcAft>
              <a:buChar char="•"/>
            </a:pPr>
            <a:r>
              <a:rPr sz="1600">
                <a:solidFill>
                  <a:srgbClr val="1E293B"/>
                </a:solidFill>
                <a:latin typeface="Calibri"/>
              </a:rPr>
              <a:t>Most cost-effective scenario</a:t>
            </a:r>
          </a:p>
          <a:p>
            <a:pPr>
              <a:spcAft>
                <a:spcPts val="300"/>
              </a:spcAft>
              <a:buChar char="•"/>
            </a:pPr>
            <a:r>
              <a:rPr sz="1600">
                <a:solidFill>
                  <a:srgbClr val="1E293B"/>
                </a:solidFill>
                <a:latin typeface="Calibri"/>
              </a:rPr>
              <a:t>Broadest geographic GW benefit</a:t>
            </a:r>
          </a:p>
        </p:txBody>
      </p:sp>
      <p:sp>
        <p:nvSpPr>
          <p:cNvPr id="12" name="Rectangle 11"/>
          <p:cNvSpPr/>
          <p:nvPr/>
        </p:nvSpPr>
        <p:spPr>
          <a:xfrm>
            <a:off x="4449927" y="1280160"/>
            <a:ext cx="3291840" cy="21031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a:xfrm>
            <a:off x="4449927" y="1280160"/>
            <a:ext cx="3291840" cy="54864"/>
          </a:xfrm>
          <a:prstGeom prst="rect">
            <a:avLst/>
          </a:prstGeom>
          <a:solidFill>
            <a:srgbClr val="1B5E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a:xfrm>
            <a:off x="4474404" y="1361166"/>
            <a:ext cx="320040" cy="320040"/>
          </a:xfrm>
          <a:prstGeom prst="rect">
            <a:avLst/>
          </a:prstGeom>
          <a:solidFill>
            <a:srgbClr val="1B5E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4474404" y="1356206"/>
            <a:ext cx="320040" cy="320040"/>
          </a:xfrm>
          <a:prstGeom prst="rect">
            <a:avLst/>
          </a:prstGeom>
          <a:noFill/>
        </p:spPr>
        <p:txBody>
          <a:bodyPr wrap="square">
            <a:spAutoFit/>
          </a:bodyPr>
          <a:lstStyle/>
          <a:p>
            <a:pPr algn="ctr"/>
            <a:r>
              <a:rPr sz="1200" b="1">
                <a:solidFill>
                  <a:srgbClr val="FFFFFF"/>
                </a:solidFill>
                <a:latin typeface="Georgia"/>
              </a:rPr>
              <a:t>2</a:t>
            </a:r>
          </a:p>
        </p:txBody>
      </p:sp>
      <p:sp>
        <p:nvSpPr>
          <p:cNvPr id="16" name="TextBox 15"/>
          <p:cNvSpPr txBox="1"/>
          <p:nvPr/>
        </p:nvSpPr>
        <p:spPr>
          <a:xfrm>
            <a:off x="4818920" y="1373101"/>
            <a:ext cx="2880937" cy="307777"/>
          </a:xfrm>
          <a:prstGeom prst="rect">
            <a:avLst/>
          </a:prstGeom>
          <a:noFill/>
        </p:spPr>
        <p:txBody>
          <a:bodyPr wrap="square">
            <a:spAutoFit/>
          </a:bodyPr>
          <a:lstStyle/>
          <a:p>
            <a:pPr algn="l"/>
            <a:r>
              <a:rPr sz="1400" b="1">
                <a:solidFill>
                  <a:srgbClr val="14243E"/>
                </a:solidFill>
                <a:latin typeface="Georgia"/>
              </a:rPr>
              <a:t>Northern Eastside Injection</a:t>
            </a:r>
          </a:p>
        </p:txBody>
      </p:sp>
      <p:sp>
        <p:nvSpPr>
          <p:cNvPr id="17" name="TextBox 16"/>
          <p:cNvSpPr txBox="1"/>
          <p:nvPr/>
        </p:nvSpPr>
        <p:spPr>
          <a:xfrm>
            <a:off x="4449927" y="1750808"/>
            <a:ext cx="3291840" cy="1438855"/>
          </a:xfrm>
          <a:prstGeom prst="rect">
            <a:avLst/>
          </a:prstGeom>
          <a:noFill/>
        </p:spPr>
        <p:txBody>
          <a:bodyPr wrap="square">
            <a:spAutoFit/>
          </a:bodyPr>
          <a:lstStyle/>
          <a:p>
            <a:pPr>
              <a:spcAft>
                <a:spcPts val="300"/>
              </a:spcAft>
              <a:buChar char="•"/>
            </a:pPr>
            <a:r>
              <a:rPr sz="1600">
                <a:solidFill>
                  <a:srgbClr val="1E293B"/>
                </a:solidFill>
                <a:latin typeface="Calibri"/>
              </a:rPr>
              <a:t>50 </a:t>
            </a:r>
            <a:r>
              <a:rPr sz="1600" err="1">
                <a:solidFill>
                  <a:srgbClr val="1E293B"/>
                </a:solidFill>
                <a:latin typeface="Calibri"/>
              </a:rPr>
              <a:t>cfs</a:t>
            </a:r>
            <a:r>
              <a:rPr sz="1600">
                <a:solidFill>
                  <a:srgbClr val="1E293B"/>
                </a:solidFill>
                <a:latin typeface="Calibri"/>
              </a:rPr>
              <a:t> with Merritt Lake storage</a:t>
            </a:r>
          </a:p>
          <a:p>
            <a:pPr>
              <a:spcAft>
                <a:spcPts val="300"/>
              </a:spcAft>
              <a:buChar char="•"/>
            </a:pPr>
            <a:r>
              <a:rPr sz="1600">
                <a:solidFill>
                  <a:srgbClr val="1E293B"/>
                </a:solidFill>
                <a:latin typeface="Calibri"/>
              </a:rPr>
              <a:t>100 </a:t>
            </a:r>
            <a:r>
              <a:rPr sz="1600" err="1">
                <a:solidFill>
                  <a:srgbClr val="1E293B"/>
                </a:solidFill>
                <a:latin typeface="Calibri"/>
              </a:rPr>
              <a:t>cfs</a:t>
            </a:r>
            <a:r>
              <a:rPr sz="1600">
                <a:solidFill>
                  <a:srgbClr val="1E293B"/>
                </a:solidFill>
                <a:latin typeface="Calibri"/>
              </a:rPr>
              <a:t> with new Gabilan Reservoir</a:t>
            </a:r>
          </a:p>
          <a:p>
            <a:pPr>
              <a:spcAft>
                <a:spcPts val="300"/>
              </a:spcAft>
              <a:buChar char="•"/>
            </a:pPr>
            <a:r>
              <a:rPr sz="1600">
                <a:solidFill>
                  <a:srgbClr val="1E293B"/>
                </a:solidFill>
                <a:latin typeface="Calibri"/>
              </a:rPr>
              <a:t>Targets GW depression near Salinas</a:t>
            </a:r>
          </a:p>
          <a:p>
            <a:pPr>
              <a:spcAft>
                <a:spcPts val="300"/>
              </a:spcAft>
              <a:buChar char="•"/>
            </a:pPr>
            <a:r>
              <a:rPr sz="1600">
                <a:solidFill>
                  <a:srgbClr val="1E293B"/>
                </a:solidFill>
                <a:latin typeface="Calibri"/>
              </a:rPr>
              <a:t>Benefits propagate to adjacent subbasins</a:t>
            </a:r>
          </a:p>
        </p:txBody>
      </p:sp>
      <p:sp>
        <p:nvSpPr>
          <p:cNvPr id="18" name="Rectangle 17"/>
          <p:cNvSpPr/>
          <p:nvPr/>
        </p:nvSpPr>
        <p:spPr>
          <a:xfrm>
            <a:off x="883767" y="3751524"/>
            <a:ext cx="3291840" cy="21031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Rectangle 18"/>
          <p:cNvSpPr/>
          <p:nvPr/>
        </p:nvSpPr>
        <p:spPr>
          <a:xfrm>
            <a:off x="883767" y="3764490"/>
            <a:ext cx="3291840" cy="54864"/>
          </a:xfrm>
          <a:prstGeom prst="rect">
            <a:avLst/>
          </a:prstGeom>
          <a:solidFill>
            <a:srgbClr val="1424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ectangle 19"/>
          <p:cNvSpPr/>
          <p:nvPr/>
        </p:nvSpPr>
        <p:spPr>
          <a:xfrm>
            <a:off x="914171" y="3847382"/>
            <a:ext cx="320040" cy="320040"/>
          </a:xfrm>
          <a:prstGeom prst="rect">
            <a:avLst/>
          </a:prstGeom>
          <a:solidFill>
            <a:srgbClr val="1424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TextBox 20"/>
          <p:cNvSpPr txBox="1"/>
          <p:nvPr/>
        </p:nvSpPr>
        <p:spPr>
          <a:xfrm>
            <a:off x="906627" y="3861116"/>
            <a:ext cx="320040" cy="320040"/>
          </a:xfrm>
          <a:prstGeom prst="rect">
            <a:avLst/>
          </a:prstGeom>
          <a:noFill/>
        </p:spPr>
        <p:txBody>
          <a:bodyPr wrap="square">
            <a:spAutoFit/>
          </a:bodyPr>
          <a:lstStyle/>
          <a:p>
            <a:pPr algn="ctr"/>
            <a:r>
              <a:rPr sz="1200" b="1">
                <a:solidFill>
                  <a:srgbClr val="FFFFFF"/>
                </a:solidFill>
                <a:latin typeface="Georgia"/>
              </a:rPr>
              <a:t>3</a:t>
            </a:r>
          </a:p>
        </p:txBody>
      </p:sp>
      <p:sp>
        <p:nvSpPr>
          <p:cNvPr id="22" name="TextBox 21"/>
          <p:cNvSpPr txBox="1"/>
          <p:nvPr/>
        </p:nvSpPr>
        <p:spPr>
          <a:xfrm>
            <a:off x="1279931" y="3891603"/>
            <a:ext cx="2560320" cy="307777"/>
          </a:xfrm>
          <a:prstGeom prst="rect">
            <a:avLst/>
          </a:prstGeom>
          <a:noFill/>
        </p:spPr>
        <p:txBody>
          <a:bodyPr wrap="square">
            <a:spAutoFit/>
          </a:bodyPr>
          <a:lstStyle/>
          <a:p>
            <a:pPr algn="l"/>
            <a:r>
              <a:rPr sz="1400" b="1">
                <a:solidFill>
                  <a:srgbClr val="14243E"/>
                </a:solidFill>
                <a:latin typeface="Georgia"/>
              </a:rPr>
              <a:t>Coastal Injection</a:t>
            </a:r>
          </a:p>
        </p:txBody>
      </p:sp>
      <p:sp>
        <p:nvSpPr>
          <p:cNvPr id="23" name="TextBox 22"/>
          <p:cNvSpPr txBox="1"/>
          <p:nvPr/>
        </p:nvSpPr>
        <p:spPr>
          <a:xfrm>
            <a:off x="883767" y="4211047"/>
            <a:ext cx="3291840" cy="1438855"/>
          </a:xfrm>
          <a:prstGeom prst="rect">
            <a:avLst/>
          </a:prstGeom>
          <a:noFill/>
        </p:spPr>
        <p:txBody>
          <a:bodyPr wrap="square">
            <a:spAutoFit/>
          </a:bodyPr>
          <a:lstStyle/>
          <a:p>
            <a:pPr>
              <a:spcAft>
                <a:spcPts val="300"/>
              </a:spcAft>
              <a:buChar char="•"/>
            </a:pPr>
            <a:r>
              <a:rPr sz="1600">
                <a:solidFill>
                  <a:srgbClr val="1E293B"/>
                </a:solidFill>
                <a:latin typeface="Calibri"/>
              </a:rPr>
              <a:t>Targets 400-Ft Aquifer SWI</a:t>
            </a:r>
          </a:p>
          <a:p>
            <a:pPr>
              <a:spcAft>
                <a:spcPts val="300"/>
              </a:spcAft>
              <a:buChar char="•"/>
            </a:pPr>
            <a:r>
              <a:rPr sz="1600">
                <a:solidFill>
                  <a:srgbClr val="1E293B"/>
                </a:solidFill>
                <a:latin typeface="Calibri"/>
              </a:rPr>
              <a:t>50 </a:t>
            </a:r>
            <a:r>
              <a:rPr sz="1600" err="1">
                <a:solidFill>
                  <a:srgbClr val="1E293B"/>
                </a:solidFill>
                <a:latin typeface="Calibri"/>
              </a:rPr>
              <a:t>cfs</a:t>
            </a:r>
            <a:r>
              <a:rPr sz="1600">
                <a:solidFill>
                  <a:srgbClr val="1E293B"/>
                </a:solidFill>
                <a:latin typeface="Calibri"/>
              </a:rPr>
              <a:t> diversion capacity</a:t>
            </a:r>
          </a:p>
          <a:p>
            <a:pPr>
              <a:spcAft>
                <a:spcPts val="300"/>
              </a:spcAft>
              <a:buChar char="•"/>
            </a:pPr>
            <a:r>
              <a:rPr sz="1600">
                <a:solidFill>
                  <a:srgbClr val="1E293B"/>
                </a:solidFill>
                <a:latin typeface="Calibri"/>
              </a:rPr>
              <a:t>Modest SWI reduction; does not meet MT</a:t>
            </a:r>
          </a:p>
          <a:p>
            <a:pPr>
              <a:spcAft>
                <a:spcPts val="300"/>
              </a:spcAft>
              <a:buChar char="•"/>
            </a:pPr>
            <a:r>
              <a:rPr sz="1600">
                <a:solidFill>
                  <a:srgbClr val="1E293B"/>
                </a:solidFill>
                <a:latin typeface="Calibri"/>
              </a:rPr>
              <a:t>Could combine with other efforts</a:t>
            </a:r>
          </a:p>
        </p:txBody>
      </p:sp>
      <p:sp>
        <p:nvSpPr>
          <p:cNvPr id="24" name="Rectangle 23"/>
          <p:cNvSpPr/>
          <p:nvPr/>
        </p:nvSpPr>
        <p:spPr>
          <a:xfrm>
            <a:off x="4480560" y="3793004"/>
            <a:ext cx="3291840" cy="21031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ectangle 24"/>
          <p:cNvSpPr/>
          <p:nvPr/>
        </p:nvSpPr>
        <p:spPr>
          <a:xfrm>
            <a:off x="4480560" y="3721608"/>
            <a:ext cx="3291840" cy="54864"/>
          </a:xfrm>
          <a:prstGeom prst="rect">
            <a:avLst/>
          </a:prstGeom>
          <a:solidFill>
            <a:srgbClr val="0E7A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ectangle 25"/>
          <p:cNvSpPr/>
          <p:nvPr/>
        </p:nvSpPr>
        <p:spPr>
          <a:xfrm>
            <a:off x="4526280" y="3861116"/>
            <a:ext cx="320040" cy="320040"/>
          </a:xfrm>
          <a:prstGeom prst="rect">
            <a:avLst/>
          </a:prstGeom>
          <a:solidFill>
            <a:srgbClr val="0E7A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TextBox 26"/>
          <p:cNvSpPr txBox="1"/>
          <p:nvPr/>
        </p:nvSpPr>
        <p:spPr>
          <a:xfrm>
            <a:off x="4516814" y="3862245"/>
            <a:ext cx="320040" cy="320040"/>
          </a:xfrm>
          <a:prstGeom prst="rect">
            <a:avLst/>
          </a:prstGeom>
          <a:noFill/>
        </p:spPr>
        <p:txBody>
          <a:bodyPr wrap="square">
            <a:spAutoFit/>
          </a:bodyPr>
          <a:lstStyle/>
          <a:p>
            <a:pPr algn="ctr"/>
            <a:r>
              <a:rPr sz="1200" b="1">
                <a:solidFill>
                  <a:srgbClr val="FFFFFF"/>
                </a:solidFill>
                <a:latin typeface="Georgia"/>
              </a:rPr>
              <a:t>4</a:t>
            </a:r>
          </a:p>
        </p:txBody>
      </p:sp>
      <p:sp>
        <p:nvSpPr>
          <p:cNvPr id="28" name="TextBox 27"/>
          <p:cNvSpPr txBox="1"/>
          <p:nvPr/>
        </p:nvSpPr>
        <p:spPr>
          <a:xfrm>
            <a:off x="4846320" y="3885534"/>
            <a:ext cx="2560320" cy="307777"/>
          </a:xfrm>
          <a:prstGeom prst="rect">
            <a:avLst/>
          </a:prstGeom>
          <a:noFill/>
        </p:spPr>
        <p:txBody>
          <a:bodyPr wrap="square">
            <a:spAutoFit/>
          </a:bodyPr>
          <a:lstStyle/>
          <a:p>
            <a:pPr algn="l"/>
            <a:r>
              <a:rPr sz="1400" b="1">
                <a:solidFill>
                  <a:srgbClr val="14243E"/>
                </a:solidFill>
                <a:latin typeface="Georgia"/>
              </a:rPr>
              <a:t>NSIP Concept</a:t>
            </a:r>
          </a:p>
        </p:txBody>
      </p:sp>
      <p:sp>
        <p:nvSpPr>
          <p:cNvPr id="29" name="TextBox 28"/>
          <p:cNvSpPr txBox="1"/>
          <p:nvPr/>
        </p:nvSpPr>
        <p:spPr>
          <a:xfrm>
            <a:off x="4445965" y="4216885"/>
            <a:ext cx="3253893" cy="1685077"/>
          </a:xfrm>
          <a:prstGeom prst="rect">
            <a:avLst/>
          </a:prstGeom>
          <a:noFill/>
        </p:spPr>
        <p:txBody>
          <a:bodyPr wrap="square">
            <a:spAutoFit/>
          </a:bodyPr>
          <a:lstStyle/>
          <a:p>
            <a:pPr>
              <a:spcAft>
                <a:spcPts val="300"/>
              </a:spcAft>
              <a:buChar char="•"/>
            </a:pPr>
            <a:r>
              <a:rPr sz="1600">
                <a:solidFill>
                  <a:srgbClr val="1E293B"/>
                </a:solidFill>
                <a:latin typeface="Calibri"/>
              </a:rPr>
              <a:t>Direct surface water delivery</a:t>
            </a:r>
          </a:p>
          <a:p>
            <a:pPr>
              <a:spcAft>
                <a:spcPts val="300"/>
              </a:spcAft>
              <a:buChar char="•"/>
            </a:pPr>
            <a:r>
              <a:rPr sz="1600">
                <a:solidFill>
                  <a:srgbClr val="1E293B"/>
                </a:solidFill>
                <a:latin typeface="Calibri"/>
              </a:rPr>
              <a:t>Replace GW pumping in Deep Aquifers/SWI area</a:t>
            </a:r>
          </a:p>
          <a:p>
            <a:pPr>
              <a:spcAft>
                <a:spcPts val="300"/>
              </a:spcAft>
              <a:buChar char="•"/>
            </a:pPr>
            <a:r>
              <a:rPr sz="1600">
                <a:solidFill>
                  <a:srgbClr val="1E293B"/>
                </a:solidFill>
                <a:latin typeface="Calibri"/>
              </a:rPr>
              <a:t>Constrained by Merritt Lake storage</a:t>
            </a:r>
          </a:p>
          <a:p>
            <a:pPr>
              <a:spcAft>
                <a:spcPts val="300"/>
              </a:spcAft>
              <a:buChar char="•"/>
            </a:pPr>
            <a:r>
              <a:rPr sz="1600">
                <a:solidFill>
                  <a:srgbClr val="1E293B"/>
                </a:solidFill>
                <a:latin typeface="Calibri"/>
              </a:rPr>
              <a:t>Evaluated separately as standalone PMA</a:t>
            </a:r>
          </a:p>
        </p:txBody>
      </p:sp>
      <p:sp>
        <p:nvSpPr>
          <p:cNvPr id="30" name="Rectangle 29"/>
          <p:cNvSpPr/>
          <p:nvPr/>
        </p:nvSpPr>
        <p:spPr>
          <a:xfrm>
            <a:off x="0" y="6400800"/>
            <a:ext cx="12191695" cy="457200"/>
          </a:xfrm>
          <a:prstGeom prst="rect">
            <a:avLst/>
          </a:prstGeom>
          <a:solidFill>
            <a:srgbClr val="1424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1" name="TextBox 30"/>
          <p:cNvSpPr txBox="1"/>
          <p:nvPr/>
        </p:nvSpPr>
        <p:spPr>
          <a:xfrm>
            <a:off x="457200" y="6446520"/>
            <a:ext cx="7315200" cy="365760"/>
          </a:xfrm>
          <a:prstGeom prst="rect">
            <a:avLst/>
          </a:prstGeom>
          <a:noFill/>
        </p:spPr>
        <p:txBody>
          <a:bodyPr wrap="square">
            <a:spAutoFit/>
          </a:bodyPr>
          <a:lstStyle/>
          <a:p>
            <a:pPr algn="l"/>
            <a:r>
              <a:rPr sz="1000" b="0">
                <a:solidFill>
                  <a:srgbClr val="FFFFFF"/>
                </a:solidFill>
                <a:latin typeface="Calibri"/>
              </a:rPr>
              <a:t>MCWRA-SVBGSA Joint Workshop  |  May 18, 2026  |  C&amp;E Canals</a:t>
            </a:r>
          </a:p>
        </p:txBody>
      </p:sp>
      <p:sp>
        <p:nvSpPr>
          <p:cNvPr id="32" name="TextBox 31"/>
          <p:cNvSpPr txBox="1"/>
          <p:nvPr/>
        </p:nvSpPr>
        <p:spPr>
          <a:xfrm>
            <a:off x="9144000" y="6446520"/>
            <a:ext cx="2743200" cy="365760"/>
          </a:xfrm>
          <a:prstGeom prst="rect">
            <a:avLst/>
          </a:prstGeom>
          <a:noFill/>
        </p:spPr>
        <p:txBody>
          <a:bodyPr wrap="square">
            <a:spAutoFit/>
          </a:bodyPr>
          <a:lstStyle/>
          <a:p>
            <a:pPr algn="r"/>
            <a:r>
              <a:rPr sz="1000" b="0">
                <a:solidFill>
                  <a:srgbClr val="A8DAD5"/>
                </a:solidFill>
                <a:latin typeface="Calibri"/>
              </a:rPr>
              <a:t>Integrated Implementation Strategy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FAFA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91695" cy="73152"/>
          </a:xfrm>
          <a:prstGeom prst="rect">
            <a:avLst/>
          </a:prstGeom>
          <a:solidFill>
            <a:srgbClr val="1B5E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731520" y="274320"/>
            <a:ext cx="10058400" cy="640080"/>
          </a:xfrm>
          <a:prstGeom prst="rect">
            <a:avLst/>
          </a:prstGeom>
          <a:noFill/>
        </p:spPr>
        <p:txBody>
          <a:bodyPr wrap="square">
            <a:spAutoFit/>
          </a:bodyPr>
          <a:lstStyle/>
          <a:p>
            <a:pPr algn="l"/>
            <a:r>
              <a:rPr sz="2800" b="1">
                <a:solidFill>
                  <a:srgbClr val="14243E"/>
                </a:solidFill>
                <a:latin typeface="Georgia"/>
              </a:rPr>
              <a:t>Project: Visual Summary</a:t>
            </a:r>
          </a:p>
        </p:txBody>
      </p:sp>
      <p:sp>
        <p:nvSpPr>
          <p:cNvPr id="5" name="Rectangle 4"/>
          <p:cNvSpPr/>
          <p:nvPr/>
        </p:nvSpPr>
        <p:spPr>
          <a:xfrm>
            <a:off x="731520" y="960120"/>
            <a:ext cx="2743200" cy="36576"/>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0" y="6400800"/>
            <a:ext cx="12191695" cy="457200"/>
          </a:xfrm>
          <a:prstGeom prst="rect">
            <a:avLst/>
          </a:prstGeom>
          <a:solidFill>
            <a:srgbClr val="1424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457200" y="6446520"/>
            <a:ext cx="7315200" cy="365760"/>
          </a:xfrm>
          <a:prstGeom prst="rect">
            <a:avLst/>
          </a:prstGeom>
          <a:noFill/>
        </p:spPr>
        <p:txBody>
          <a:bodyPr wrap="square">
            <a:spAutoFit/>
          </a:bodyPr>
          <a:lstStyle/>
          <a:p>
            <a:pPr algn="l"/>
            <a:r>
              <a:rPr sz="1000" b="0">
                <a:solidFill>
                  <a:srgbClr val="FFFFFF"/>
                </a:solidFill>
                <a:latin typeface="Calibri"/>
              </a:rPr>
              <a:t>MCWRA-SVBGSA Joint Workshop  |  May 18, 2026  |  C&amp;E Canals</a:t>
            </a:r>
          </a:p>
        </p:txBody>
      </p:sp>
      <p:sp>
        <p:nvSpPr>
          <p:cNvPr id="8" name="TextBox 7"/>
          <p:cNvSpPr txBox="1"/>
          <p:nvPr/>
        </p:nvSpPr>
        <p:spPr>
          <a:xfrm>
            <a:off x="9144000" y="6446520"/>
            <a:ext cx="2743200" cy="365760"/>
          </a:xfrm>
          <a:prstGeom prst="rect">
            <a:avLst/>
          </a:prstGeom>
          <a:noFill/>
        </p:spPr>
        <p:txBody>
          <a:bodyPr wrap="square">
            <a:spAutoFit/>
          </a:bodyPr>
          <a:lstStyle/>
          <a:p>
            <a:pPr algn="r"/>
            <a:r>
              <a:rPr sz="1000" b="0">
                <a:solidFill>
                  <a:srgbClr val="A8DAD5"/>
                </a:solidFill>
                <a:latin typeface="Calibri"/>
              </a:rPr>
              <a:t>Integrated Implementation Strategy</a:t>
            </a:r>
          </a:p>
        </p:txBody>
      </p:sp>
      <p:grpSp>
        <p:nvGrpSpPr>
          <p:cNvPr id="10" name="Group 9">
            <a:extLst>
              <a:ext uri="{FF2B5EF4-FFF2-40B4-BE49-F238E27FC236}">
                <a16:creationId xmlns:a16="http://schemas.microsoft.com/office/drawing/2014/main" id="{54C1BDA5-A3DC-4140-36FB-639FAC4EE011}"/>
              </a:ext>
            </a:extLst>
          </p:cNvPr>
          <p:cNvGrpSpPr/>
          <p:nvPr/>
        </p:nvGrpSpPr>
        <p:grpSpPr>
          <a:xfrm>
            <a:off x="725048" y="1617670"/>
            <a:ext cx="8954885" cy="4659408"/>
            <a:chOff x="4207318" y="1165430"/>
            <a:chExt cx="9276748" cy="5781073"/>
          </a:xfrm>
        </p:grpSpPr>
        <p:pic>
          <p:nvPicPr>
            <p:cNvPr id="11" name="Picture 10">
              <a:extLst>
                <a:ext uri="{FF2B5EF4-FFF2-40B4-BE49-F238E27FC236}">
                  <a16:creationId xmlns:a16="http://schemas.microsoft.com/office/drawing/2014/main" id="{BB6D81F0-EECA-EFCE-4EBE-69882106AA21}"/>
                </a:ext>
              </a:extLst>
            </p:cNvPr>
            <p:cNvPicPr>
              <a:picLocks noChangeAspect="1"/>
            </p:cNvPicPr>
            <p:nvPr/>
          </p:nvPicPr>
          <p:blipFill>
            <a:blip r:embed="rId2"/>
            <a:srcRect b="22412"/>
            <a:stretch>
              <a:fillRect/>
            </a:stretch>
          </p:blipFill>
          <p:spPr>
            <a:xfrm>
              <a:off x="4207318" y="1353459"/>
              <a:ext cx="7841169" cy="5320979"/>
            </a:xfrm>
            <a:prstGeom prst="rect">
              <a:avLst/>
            </a:prstGeom>
          </p:spPr>
        </p:pic>
        <p:sp>
          <p:nvSpPr>
            <p:cNvPr id="12" name="Oval 11">
              <a:extLst>
                <a:ext uri="{FF2B5EF4-FFF2-40B4-BE49-F238E27FC236}">
                  <a16:creationId xmlns:a16="http://schemas.microsoft.com/office/drawing/2014/main" id="{C592D0CF-2DFB-1A15-C92A-EAF30129887E}"/>
                </a:ext>
              </a:extLst>
            </p:cNvPr>
            <p:cNvSpPr/>
            <p:nvPr/>
          </p:nvSpPr>
          <p:spPr>
            <a:xfrm rot="18663465">
              <a:off x="6828375" y="1594512"/>
              <a:ext cx="4857059" cy="3998896"/>
            </a:xfrm>
            <a:prstGeom prst="ellipse">
              <a:avLst/>
            </a:prstGeom>
            <a:solidFill>
              <a:srgbClr val="7030A0">
                <a:alpha val="1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99862826-7552-FDE1-D70B-E7A2967F8BCF}"/>
                </a:ext>
              </a:extLst>
            </p:cNvPr>
            <p:cNvSpPr/>
            <p:nvPr/>
          </p:nvSpPr>
          <p:spPr>
            <a:xfrm>
              <a:off x="5950301" y="3029827"/>
              <a:ext cx="135467" cy="146755"/>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FE1704E5-7852-F0FA-995D-495613D37E37}"/>
                </a:ext>
              </a:extLst>
            </p:cNvPr>
            <p:cNvSpPr/>
            <p:nvPr/>
          </p:nvSpPr>
          <p:spPr>
            <a:xfrm>
              <a:off x="9329921" y="5781932"/>
              <a:ext cx="135467" cy="146755"/>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9D31C64-29AA-7CB7-44D7-B944B8F9B9E8}"/>
                </a:ext>
              </a:extLst>
            </p:cNvPr>
            <p:cNvCxnSpPr>
              <a:cxnSpLocks/>
            </p:cNvCxnSpPr>
            <p:nvPr/>
          </p:nvCxnSpPr>
          <p:spPr>
            <a:xfrm flipV="1">
              <a:off x="9471282" y="4374257"/>
              <a:ext cx="1426284" cy="149569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DB1A88C-5D50-62E1-FFCF-536EAA8C937D}"/>
                </a:ext>
              </a:extLst>
            </p:cNvPr>
            <p:cNvSpPr txBox="1"/>
            <p:nvPr/>
          </p:nvSpPr>
          <p:spPr>
            <a:xfrm>
              <a:off x="8313550" y="1453527"/>
              <a:ext cx="2109232" cy="883818"/>
            </a:xfrm>
            <a:prstGeom prst="roundRect">
              <a:avLst/>
            </a:prstGeom>
            <a:solidFill>
              <a:srgbClr val="DBB6F2"/>
            </a:solidFill>
          </p:spPr>
          <p:style>
            <a:lnRef idx="1">
              <a:schemeClr val="accent3"/>
            </a:lnRef>
            <a:fillRef idx="2">
              <a:schemeClr val="accent3"/>
            </a:fillRef>
            <a:effectRef idx="1">
              <a:schemeClr val="accent3"/>
            </a:effectRef>
            <a:fontRef idx="minor">
              <a:schemeClr val="dk1"/>
            </a:fontRef>
          </p:style>
          <p:txBody>
            <a:bodyPr wrap="square" lIns="91440" tIns="45720" rIns="91440" bIns="45720" rtlCol="0" anchor="t">
              <a:spAutoFit/>
            </a:bodyPr>
            <a:lstStyle/>
            <a:p>
              <a:pPr algn="ctr"/>
              <a:r>
                <a:rPr lang="en-US"/>
                <a:t>Northern Eastside  Injection Wells</a:t>
              </a:r>
            </a:p>
          </p:txBody>
        </p:sp>
        <p:cxnSp>
          <p:nvCxnSpPr>
            <p:cNvPr id="17" name="Straight Connector 16">
              <a:extLst>
                <a:ext uri="{FF2B5EF4-FFF2-40B4-BE49-F238E27FC236}">
                  <a16:creationId xmlns:a16="http://schemas.microsoft.com/office/drawing/2014/main" id="{35AFE4B0-0F2D-62CD-AE63-F5A53C53CFD8}"/>
                </a:ext>
              </a:extLst>
            </p:cNvPr>
            <p:cNvCxnSpPr>
              <a:cxnSpLocks/>
            </p:cNvCxnSpPr>
            <p:nvPr/>
          </p:nvCxnSpPr>
          <p:spPr>
            <a:xfrm flipV="1">
              <a:off x="9483146" y="5669511"/>
              <a:ext cx="1465374" cy="22195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18" name="Ink 17">
                  <a:extLst>
                    <a:ext uri="{FF2B5EF4-FFF2-40B4-BE49-F238E27FC236}">
                      <a16:creationId xmlns:a16="http://schemas.microsoft.com/office/drawing/2014/main" id="{52FE7DA4-E675-D137-7077-C7BB9AD77093}"/>
                    </a:ext>
                  </a:extLst>
                </p14:cNvPr>
                <p14:cNvContentPartPr/>
                <p14:nvPr/>
              </p14:nvContentPartPr>
              <p14:xfrm>
                <a:off x="4885983" y="2052999"/>
                <a:ext cx="5536800" cy="4651920"/>
              </p14:xfrm>
            </p:contentPart>
          </mc:Choice>
          <mc:Fallback>
            <p:pic>
              <p:nvPicPr>
                <p:cNvPr id="18" name="Ink 17">
                  <a:extLst>
                    <a:ext uri="{FF2B5EF4-FFF2-40B4-BE49-F238E27FC236}">
                      <a16:creationId xmlns:a16="http://schemas.microsoft.com/office/drawing/2014/main" id="{52FE7DA4-E675-D137-7077-C7BB9AD77093}"/>
                    </a:ext>
                  </a:extLst>
                </p:cNvPr>
                <p:cNvPicPr/>
                <p:nvPr/>
              </p:nvPicPr>
              <p:blipFill>
                <a:blip r:embed="rId4"/>
                <a:stretch>
                  <a:fillRect/>
                </a:stretch>
              </p:blipFill>
              <p:spPr>
                <a:xfrm>
                  <a:off x="4830041" y="1919002"/>
                  <a:ext cx="5648312" cy="4919467"/>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9" name="Ink 18">
                  <a:extLst>
                    <a:ext uri="{FF2B5EF4-FFF2-40B4-BE49-F238E27FC236}">
                      <a16:creationId xmlns:a16="http://schemas.microsoft.com/office/drawing/2014/main" id="{3405A752-85F7-E136-EB36-2F9A861DD6E4}"/>
                    </a:ext>
                  </a:extLst>
                </p14:cNvPr>
                <p14:cNvContentPartPr/>
                <p14:nvPr/>
              </p14:nvContentPartPr>
              <p14:xfrm>
                <a:off x="4787343" y="2031415"/>
                <a:ext cx="161280" cy="38880"/>
              </p14:xfrm>
            </p:contentPart>
          </mc:Choice>
          <mc:Fallback>
            <p:pic>
              <p:nvPicPr>
                <p:cNvPr id="19" name="Ink 18">
                  <a:extLst>
                    <a:ext uri="{FF2B5EF4-FFF2-40B4-BE49-F238E27FC236}">
                      <a16:creationId xmlns:a16="http://schemas.microsoft.com/office/drawing/2014/main" id="{3405A752-85F7-E136-EB36-2F9A861DD6E4}"/>
                    </a:ext>
                  </a:extLst>
                </p:cNvPr>
                <p:cNvPicPr/>
                <p:nvPr/>
              </p:nvPicPr>
              <p:blipFill>
                <a:blip r:embed="rId6"/>
                <a:stretch>
                  <a:fillRect/>
                </a:stretch>
              </p:blipFill>
              <p:spPr>
                <a:xfrm>
                  <a:off x="4731343" y="1897346"/>
                  <a:ext cx="272907" cy="306571"/>
                </a:xfrm>
                <a:prstGeom prst="rect">
                  <a:avLst/>
                </a:prstGeom>
              </p:spPr>
            </p:pic>
          </mc:Fallback>
        </mc:AlternateContent>
        <p:pic>
          <p:nvPicPr>
            <p:cNvPr id="20" name="Picture 2" descr="Water Pipe Icon Cartoon Illustration Water Stock Vector ...">
              <a:extLst>
                <a:ext uri="{FF2B5EF4-FFF2-40B4-BE49-F238E27FC236}">
                  <a16:creationId xmlns:a16="http://schemas.microsoft.com/office/drawing/2014/main" id="{47C0F803-4908-C551-5E7C-34F6C49C53D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251" t="33814" r="4925" b="44949"/>
            <a:stretch>
              <a:fillRect/>
            </a:stretch>
          </p:blipFill>
          <p:spPr bwMode="auto">
            <a:xfrm rot="18811927">
              <a:off x="9080480" y="4908336"/>
              <a:ext cx="2381342" cy="1616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Water Pipe Icon Cartoon Illustration Water Stock Vector ...">
              <a:extLst>
                <a:ext uri="{FF2B5EF4-FFF2-40B4-BE49-F238E27FC236}">
                  <a16:creationId xmlns:a16="http://schemas.microsoft.com/office/drawing/2014/main" id="{ADEC8795-98D6-AEDC-6DAA-736065F3913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251" t="33814" r="4925" b="44949"/>
            <a:stretch>
              <a:fillRect/>
            </a:stretch>
          </p:blipFill>
          <p:spPr bwMode="auto">
            <a:xfrm rot="21095440" flipV="1">
              <a:off x="9564232" y="5645910"/>
              <a:ext cx="1879574" cy="146125"/>
            </a:xfrm>
            <a:prstGeom prst="rect">
              <a:avLst/>
            </a:prstGeom>
            <a:noFill/>
            <a:extLst>
              <a:ext uri="{909E8E84-426E-40DD-AFC4-6F175D3DCCD1}">
                <a14:hiddenFill xmlns:a14="http://schemas.microsoft.com/office/drawing/2010/main">
                  <a:solidFill>
                    <a:srgbClr val="FFFFFF"/>
                  </a:solidFill>
                </a14:hiddenFill>
              </a:ext>
            </a:extLst>
          </p:spPr>
        </p:pic>
        <p:sp>
          <p:nvSpPr>
            <p:cNvPr id="22" name="Flowchart: Alternate Process 21">
              <a:extLst>
                <a:ext uri="{FF2B5EF4-FFF2-40B4-BE49-F238E27FC236}">
                  <a16:creationId xmlns:a16="http://schemas.microsoft.com/office/drawing/2014/main" id="{5249724B-4E47-3B12-DE60-E1A9AB0167ED}"/>
                </a:ext>
              </a:extLst>
            </p:cNvPr>
            <p:cNvSpPr/>
            <p:nvPr/>
          </p:nvSpPr>
          <p:spPr>
            <a:xfrm>
              <a:off x="11444387" y="5320813"/>
              <a:ext cx="252970" cy="157963"/>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Alternate Process 22">
              <a:extLst>
                <a:ext uri="{FF2B5EF4-FFF2-40B4-BE49-F238E27FC236}">
                  <a16:creationId xmlns:a16="http://schemas.microsoft.com/office/drawing/2014/main" id="{0D5EA141-7B0C-9CBD-5CD6-CB23D85C0BF5}"/>
                </a:ext>
              </a:extLst>
            </p:cNvPr>
            <p:cNvSpPr/>
            <p:nvPr/>
          </p:nvSpPr>
          <p:spPr>
            <a:xfrm>
              <a:off x="11596787" y="5552725"/>
              <a:ext cx="252970" cy="157963"/>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Alternate Process 23">
              <a:extLst>
                <a:ext uri="{FF2B5EF4-FFF2-40B4-BE49-F238E27FC236}">
                  <a16:creationId xmlns:a16="http://schemas.microsoft.com/office/drawing/2014/main" id="{648CCF1D-5A78-FE41-2F2E-686FA7E2F0B4}"/>
                </a:ext>
              </a:extLst>
            </p:cNvPr>
            <p:cNvSpPr/>
            <p:nvPr/>
          </p:nvSpPr>
          <p:spPr>
            <a:xfrm>
              <a:off x="11749187" y="5844271"/>
              <a:ext cx="252970" cy="157963"/>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Alternate Process 24">
              <a:extLst>
                <a:ext uri="{FF2B5EF4-FFF2-40B4-BE49-F238E27FC236}">
                  <a16:creationId xmlns:a16="http://schemas.microsoft.com/office/drawing/2014/main" id="{377B385A-7606-8292-14F6-FC12E7923D0B}"/>
                </a:ext>
              </a:extLst>
            </p:cNvPr>
            <p:cNvSpPr/>
            <p:nvPr/>
          </p:nvSpPr>
          <p:spPr>
            <a:xfrm>
              <a:off x="11394698" y="5778013"/>
              <a:ext cx="252970" cy="157963"/>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ylinder 25">
              <a:extLst>
                <a:ext uri="{FF2B5EF4-FFF2-40B4-BE49-F238E27FC236}">
                  <a16:creationId xmlns:a16="http://schemas.microsoft.com/office/drawing/2014/main" id="{B165B126-5C83-35A6-92C0-1202CF8BBBCF}"/>
                </a:ext>
              </a:extLst>
            </p:cNvPr>
            <p:cNvSpPr/>
            <p:nvPr/>
          </p:nvSpPr>
          <p:spPr>
            <a:xfrm>
              <a:off x="8424061" y="2553080"/>
              <a:ext cx="48160" cy="344710"/>
            </a:xfrm>
            <a:prstGeom prst="can">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ylinder 26">
              <a:extLst>
                <a:ext uri="{FF2B5EF4-FFF2-40B4-BE49-F238E27FC236}">
                  <a16:creationId xmlns:a16="http://schemas.microsoft.com/office/drawing/2014/main" id="{4FBBFC62-3318-BC1D-4AEE-4672D90DDB75}"/>
                </a:ext>
              </a:extLst>
            </p:cNvPr>
            <p:cNvSpPr/>
            <p:nvPr/>
          </p:nvSpPr>
          <p:spPr>
            <a:xfrm>
              <a:off x="8776250" y="2675553"/>
              <a:ext cx="48160" cy="344710"/>
            </a:xfrm>
            <a:prstGeom prst="can">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ylinder 27">
              <a:extLst>
                <a:ext uri="{FF2B5EF4-FFF2-40B4-BE49-F238E27FC236}">
                  <a16:creationId xmlns:a16="http://schemas.microsoft.com/office/drawing/2014/main" id="{97648AC5-F123-EE86-18C7-0B581B80EACA}"/>
                </a:ext>
              </a:extLst>
            </p:cNvPr>
            <p:cNvSpPr/>
            <p:nvPr/>
          </p:nvSpPr>
          <p:spPr>
            <a:xfrm>
              <a:off x="8928650" y="3146001"/>
              <a:ext cx="48160" cy="344710"/>
            </a:xfrm>
            <a:prstGeom prst="can">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ylinder 28">
              <a:extLst>
                <a:ext uri="{FF2B5EF4-FFF2-40B4-BE49-F238E27FC236}">
                  <a16:creationId xmlns:a16="http://schemas.microsoft.com/office/drawing/2014/main" id="{5F6B3849-917D-DABE-ABF4-FEA1D99016CC}"/>
                </a:ext>
              </a:extLst>
            </p:cNvPr>
            <p:cNvSpPr/>
            <p:nvPr/>
          </p:nvSpPr>
          <p:spPr>
            <a:xfrm>
              <a:off x="9259952" y="3318279"/>
              <a:ext cx="48160" cy="344710"/>
            </a:xfrm>
            <a:prstGeom prst="can">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ylinder 29">
              <a:extLst>
                <a:ext uri="{FF2B5EF4-FFF2-40B4-BE49-F238E27FC236}">
                  <a16:creationId xmlns:a16="http://schemas.microsoft.com/office/drawing/2014/main" id="{7209E3C1-DB47-7630-9FA0-0522F9B8FE7E}"/>
                </a:ext>
              </a:extLst>
            </p:cNvPr>
            <p:cNvSpPr/>
            <p:nvPr/>
          </p:nvSpPr>
          <p:spPr>
            <a:xfrm>
              <a:off x="9081050" y="3298401"/>
              <a:ext cx="48160" cy="344710"/>
            </a:xfrm>
            <a:prstGeom prst="can">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ylinder 30">
              <a:extLst>
                <a:ext uri="{FF2B5EF4-FFF2-40B4-BE49-F238E27FC236}">
                  <a16:creationId xmlns:a16="http://schemas.microsoft.com/office/drawing/2014/main" id="{1DA59B57-186E-10B0-3731-8579B65EC99F}"/>
                </a:ext>
              </a:extLst>
            </p:cNvPr>
            <p:cNvSpPr/>
            <p:nvPr/>
          </p:nvSpPr>
          <p:spPr>
            <a:xfrm>
              <a:off x="9527926" y="3154841"/>
              <a:ext cx="48160" cy="344710"/>
            </a:xfrm>
            <a:prstGeom prst="can">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ylinder 31">
              <a:extLst>
                <a:ext uri="{FF2B5EF4-FFF2-40B4-BE49-F238E27FC236}">
                  <a16:creationId xmlns:a16="http://schemas.microsoft.com/office/drawing/2014/main" id="{206C9434-4FD5-4D82-7A27-3A3BB7C0C7A3}"/>
                </a:ext>
              </a:extLst>
            </p:cNvPr>
            <p:cNvSpPr/>
            <p:nvPr/>
          </p:nvSpPr>
          <p:spPr>
            <a:xfrm>
              <a:off x="9163877" y="3778788"/>
              <a:ext cx="48160" cy="344710"/>
            </a:xfrm>
            <a:prstGeom prst="can">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ylinder 32">
              <a:extLst>
                <a:ext uri="{FF2B5EF4-FFF2-40B4-BE49-F238E27FC236}">
                  <a16:creationId xmlns:a16="http://schemas.microsoft.com/office/drawing/2014/main" id="{B8B7A38D-9279-9516-7E05-552A98E12E21}"/>
                </a:ext>
              </a:extLst>
            </p:cNvPr>
            <p:cNvSpPr/>
            <p:nvPr/>
          </p:nvSpPr>
          <p:spPr>
            <a:xfrm flipH="1">
              <a:off x="9166317" y="2859057"/>
              <a:ext cx="56808" cy="344710"/>
            </a:xfrm>
            <a:prstGeom prst="can">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ylinder 33">
              <a:extLst>
                <a:ext uri="{FF2B5EF4-FFF2-40B4-BE49-F238E27FC236}">
                  <a16:creationId xmlns:a16="http://schemas.microsoft.com/office/drawing/2014/main" id="{64CCD3A0-D702-A7B6-E716-796CF8C5D639}"/>
                </a:ext>
              </a:extLst>
            </p:cNvPr>
            <p:cNvSpPr/>
            <p:nvPr/>
          </p:nvSpPr>
          <p:spPr>
            <a:xfrm>
              <a:off x="8610602" y="2867709"/>
              <a:ext cx="48160" cy="344710"/>
            </a:xfrm>
            <a:prstGeom prst="can">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4EAEDD0-8989-0693-BFB0-222BD7030A16}"/>
                </a:ext>
              </a:extLst>
            </p:cNvPr>
            <p:cNvSpPr txBox="1"/>
            <p:nvPr/>
          </p:nvSpPr>
          <p:spPr>
            <a:xfrm>
              <a:off x="5485844" y="4829004"/>
              <a:ext cx="1509904" cy="646331"/>
            </a:xfrm>
            <a:prstGeom prst="rect">
              <a:avLst/>
            </a:prstGeom>
            <a:noFill/>
          </p:spPr>
          <p:txBody>
            <a:bodyPr wrap="square" rtlCol="0">
              <a:spAutoFit/>
            </a:bodyPr>
            <a:lstStyle/>
            <a:p>
              <a:pPr algn="ctr"/>
              <a:r>
                <a:rPr lang="en-US"/>
                <a:t>Salinas River</a:t>
              </a:r>
            </a:p>
            <a:p>
              <a:endParaRPr lang="en-US"/>
            </a:p>
          </p:txBody>
        </p:sp>
        <p:sp>
          <p:nvSpPr>
            <p:cNvPr id="36" name="Oval 35">
              <a:extLst>
                <a:ext uri="{FF2B5EF4-FFF2-40B4-BE49-F238E27FC236}">
                  <a16:creationId xmlns:a16="http://schemas.microsoft.com/office/drawing/2014/main" id="{C61BFFCB-8586-2E79-B68F-0070D08A0115}"/>
                </a:ext>
              </a:extLst>
            </p:cNvPr>
            <p:cNvSpPr/>
            <p:nvPr/>
          </p:nvSpPr>
          <p:spPr>
            <a:xfrm>
              <a:off x="9211624" y="5121278"/>
              <a:ext cx="3814015" cy="1382412"/>
            </a:xfrm>
            <a:prstGeom prst="ellipse">
              <a:avLst/>
            </a:prstGeom>
            <a:solidFill>
              <a:srgbClr val="FFFF00">
                <a:alpha val="1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4B0E848-20A1-DB19-3044-19A8E4C1D221}"/>
                </a:ext>
              </a:extLst>
            </p:cNvPr>
            <p:cNvSpPr txBox="1"/>
            <p:nvPr/>
          </p:nvSpPr>
          <p:spPr>
            <a:xfrm>
              <a:off x="11360904" y="6064189"/>
              <a:ext cx="2123162" cy="882314"/>
            </a:xfrm>
            <a:prstGeom prst="round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rtlCol="0" anchor="t">
              <a:spAutoFit/>
            </a:bodyPr>
            <a:lstStyle/>
            <a:p>
              <a:pPr algn="ctr"/>
              <a:r>
                <a:rPr lang="en-US"/>
                <a:t>Eastside Recharge Basins</a:t>
              </a:r>
            </a:p>
          </p:txBody>
        </p:sp>
        <p:cxnSp>
          <p:nvCxnSpPr>
            <p:cNvPr id="38" name="Straight Arrow Connector 37">
              <a:extLst>
                <a:ext uri="{FF2B5EF4-FFF2-40B4-BE49-F238E27FC236}">
                  <a16:creationId xmlns:a16="http://schemas.microsoft.com/office/drawing/2014/main" id="{2D41DBA8-4035-F288-1FC0-9080624B0AE2}"/>
                </a:ext>
              </a:extLst>
            </p:cNvPr>
            <p:cNvCxnSpPr>
              <a:cxnSpLocks/>
            </p:cNvCxnSpPr>
            <p:nvPr/>
          </p:nvCxnSpPr>
          <p:spPr>
            <a:xfrm flipV="1">
              <a:off x="9537698" y="5843232"/>
              <a:ext cx="1735203" cy="526947"/>
            </a:xfrm>
            <a:prstGeom prst="straightConnector1">
              <a:avLst/>
            </a:prstGeom>
            <a:ln w="28575">
              <a:solidFill>
                <a:schemeClr val="accent6">
                  <a:lumMod val="60000"/>
                  <a:lumOff val="40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39" name="TextBox 38">
              <a:extLst>
                <a:ext uri="{FF2B5EF4-FFF2-40B4-BE49-F238E27FC236}">
                  <a16:creationId xmlns:a16="http://schemas.microsoft.com/office/drawing/2014/main" id="{6FDDA534-22CF-F7C0-6D23-37EAEA1AC5FE}"/>
                </a:ext>
              </a:extLst>
            </p:cNvPr>
            <p:cNvSpPr txBox="1"/>
            <p:nvPr/>
          </p:nvSpPr>
          <p:spPr>
            <a:xfrm>
              <a:off x="9839952" y="2890927"/>
              <a:ext cx="2346915" cy="1013981"/>
            </a:xfrm>
            <a:prstGeom prst="roundRect">
              <a:avLst/>
            </a:prstGeom>
            <a:solidFill>
              <a:srgbClr val="7030A0"/>
            </a:solidFill>
          </p:spPr>
          <p:style>
            <a:lnRef idx="1">
              <a:schemeClr val="accent5"/>
            </a:lnRef>
            <a:fillRef idx="2">
              <a:schemeClr val="accent5"/>
            </a:fillRef>
            <a:effectRef idx="1">
              <a:schemeClr val="accent5"/>
            </a:effectRef>
            <a:fontRef idx="minor">
              <a:schemeClr val="dk1"/>
            </a:fontRef>
          </p:style>
          <p:txBody>
            <a:bodyPr wrap="square" lIns="91440" tIns="45720" rIns="91440" bIns="45720" rtlCol="0" anchor="t">
              <a:spAutoFit/>
            </a:bodyPr>
            <a:lstStyle/>
            <a:p>
              <a:pPr algn="ctr"/>
              <a:r>
                <a:rPr lang="en-US" sz="1400">
                  <a:solidFill>
                    <a:schemeClr val="bg1"/>
                  </a:solidFill>
                </a:rPr>
                <a:t>Surface Water Storage and Water Treatment Plant (or location to the West)</a:t>
              </a:r>
            </a:p>
          </p:txBody>
        </p:sp>
      </p:grpSp>
      <p:grpSp>
        <p:nvGrpSpPr>
          <p:cNvPr id="40" name="Group 39">
            <a:extLst>
              <a:ext uri="{FF2B5EF4-FFF2-40B4-BE49-F238E27FC236}">
                <a16:creationId xmlns:a16="http://schemas.microsoft.com/office/drawing/2014/main" id="{024EDF40-68FC-EAF6-7837-C7EAD9CCFC42}"/>
              </a:ext>
            </a:extLst>
          </p:cNvPr>
          <p:cNvGrpSpPr/>
          <p:nvPr/>
        </p:nvGrpSpPr>
        <p:grpSpPr>
          <a:xfrm>
            <a:off x="8514755" y="544780"/>
            <a:ext cx="3366404" cy="4382605"/>
            <a:chOff x="8591075" y="2515656"/>
            <a:chExt cx="3366404" cy="4382605"/>
          </a:xfrm>
        </p:grpSpPr>
        <p:sp>
          <p:nvSpPr>
            <p:cNvPr id="41" name="Rounded Rectangle 7">
              <a:extLst>
                <a:ext uri="{FF2B5EF4-FFF2-40B4-BE49-F238E27FC236}">
                  <a16:creationId xmlns:a16="http://schemas.microsoft.com/office/drawing/2014/main" id="{0512E0E1-A8E8-BC3D-33A2-E2357C6784F4}"/>
                </a:ext>
              </a:extLst>
            </p:cNvPr>
            <p:cNvSpPr/>
            <p:nvPr/>
          </p:nvSpPr>
          <p:spPr>
            <a:xfrm>
              <a:off x="8591075" y="2515656"/>
              <a:ext cx="3366404" cy="4382605"/>
            </a:xfrm>
            <a:prstGeom prst="roundRect">
              <a:avLst>
                <a:gd name="adj" fmla="val 12000"/>
              </a:avLst>
            </a:prstGeom>
            <a:solidFill>
              <a:srgbClr val="F4F1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2" name="Rounded Rectangle 8">
              <a:extLst>
                <a:ext uri="{FF2B5EF4-FFF2-40B4-BE49-F238E27FC236}">
                  <a16:creationId xmlns:a16="http://schemas.microsoft.com/office/drawing/2014/main" id="{9321FA23-921F-A30C-5424-BF1F47533CF6}"/>
                </a:ext>
              </a:extLst>
            </p:cNvPr>
            <p:cNvSpPr/>
            <p:nvPr/>
          </p:nvSpPr>
          <p:spPr>
            <a:xfrm>
              <a:off x="8866623" y="2607571"/>
              <a:ext cx="2605014" cy="457200"/>
            </a:xfrm>
            <a:prstGeom prst="roundRect">
              <a:avLst>
                <a:gd name="adj" fmla="val 12000"/>
              </a:avLst>
            </a:prstGeom>
            <a:solidFill>
              <a:srgbClr val="1F4E79"/>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a:ea typeface="Calibri"/>
                  <a:cs typeface="Calibri"/>
                </a:rPr>
                <a:t>Project Scenarios</a:t>
              </a:r>
              <a:endParaRPr/>
            </a:p>
          </p:txBody>
        </p:sp>
        <p:sp>
          <p:nvSpPr>
            <p:cNvPr id="43" name="TextBox 42">
              <a:extLst>
                <a:ext uri="{FF2B5EF4-FFF2-40B4-BE49-F238E27FC236}">
                  <a16:creationId xmlns:a16="http://schemas.microsoft.com/office/drawing/2014/main" id="{EFB2927A-2B45-108C-416A-97AAAA9A8EA9}"/>
                </a:ext>
              </a:extLst>
            </p:cNvPr>
            <p:cNvSpPr txBox="1"/>
            <p:nvPr/>
          </p:nvSpPr>
          <p:spPr>
            <a:xfrm>
              <a:off x="8790244" y="3086856"/>
              <a:ext cx="3038282" cy="3803862"/>
            </a:xfrm>
            <a:prstGeom prst="rect">
              <a:avLst/>
            </a:prstGeom>
            <a:noFill/>
          </p:spPr>
          <p:txBody>
            <a:bodyPr wrap="square" lIns="0" tIns="0" rIns="0" bIns="0" anchor="t">
              <a:spAutoFit/>
            </a:bodyPr>
            <a:lstStyle/>
            <a:p>
              <a:pPr marL="109220" indent="-109220">
                <a:lnSpc>
                  <a:spcPct val="115000"/>
                </a:lnSpc>
                <a:buFont typeface="Arial" panose="020B0604020202020204" pitchFamily="34" charset="0"/>
                <a:buChar char="•"/>
              </a:pPr>
              <a:r>
                <a:rPr lang="en-US">
                  <a:solidFill>
                    <a:srgbClr val="222B3A"/>
                  </a:solidFill>
                  <a:latin typeface="Calibri"/>
                </a:rPr>
                <a:t>Northern Eastside Injection</a:t>
              </a:r>
              <a:endParaRPr lang="en-US">
                <a:solidFill>
                  <a:srgbClr val="222B3A"/>
                </a:solidFill>
                <a:latin typeface="Calibri"/>
                <a:ea typeface="Calibri"/>
                <a:cs typeface="Calibri"/>
              </a:endParaRPr>
            </a:p>
            <a:p>
              <a:pPr marL="742950" lvl="1" indent="-285750">
                <a:lnSpc>
                  <a:spcPct val="114999"/>
                </a:lnSpc>
                <a:buFont typeface="Arial" panose="020B0604020202020204" pitchFamily="34" charset="0"/>
                <a:buChar char="•"/>
              </a:pPr>
              <a:r>
                <a:rPr lang="en-US">
                  <a:solidFill>
                    <a:srgbClr val="222B3A"/>
                  </a:solidFill>
                  <a:latin typeface="Calibri"/>
                  <a:ea typeface="Calibri"/>
                  <a:cs typeface="Calibri"/>
                </a:rPr>
                <a:t>50 </a:t>
              </a:r>
              <a:r>
                <a:rPr lang="en-US" err="1">
                  <a:solidFill>
                    <a:srgbClr val="222B3A"/>
                  </a:solidFill>
                  <a:latin typeface="Calibri"/>
                  <a:ea typeface="Calibri"/>
                  <a:cs typeface="Calibri"/>
                </a:rPr>
                <a:t>cfs</a:t>
              </a:r>
              <a:r>
                <a:rPr lang="en-US">
                  <a:solidFill>
                    <a:srgbClr val="222B3A"/>
                  </a:solidFill>
                  <a:latin typeface="Calibri"/>
                  <a:ea typeface="Calibri"/>
                  <a:cs typeface="Calibri"/>
                </a:rPr>
                <a:t> with storage at Merritt Lake</a:t>
              </a:r>
            </a:p>
            <a:p>
              <a:pPr marL="742950" lvl="1" indent="-285750">
                <a:lnSpc>
                  <a:spcPct val="114999"/>
                </a:lnSpc>
                <a:buFont typeface="Arial" panose="020B0604020202020204" pitchFamily="34" charset="0"/>
                <a:buChar char="•"/>
              </a:pPr>
              <a:r>
                <a:rPr lang="en-US">
                  <a:solidFill>
                    <a:srgbClr val="222B3A"/>
                  </a:solidFill>
                  <a:latin typeface="Calibri"/>
                  <a:ea typeface="Calibri"/>
                  <a:cs typeface="Calibri"/>
                </a:rPr>
                <a:t>100 </a:t>
              </a:r>
              <a:r>
                <a:rPr lang="en-US" err="1">
                  <a:solidFill>
                    <a:srgbClr val="222B3A"/>
                  </a:solidFill>
                  <a:latin typeface="Calibri"/>
                  <a:ea typeface="Calibri"/>
                  <a:cs typeface="Calibri"/>
                </a:rPr>
                <a:t>cfs</a:t>
              </a:r>
              <a:r>
                <a:rPr lang="en-US">
                  <a:solidFill>
                    <a:srgbClr val="222B3A"/>
                  </a:solidFill>
                  <a:latin typeface="Calibri"/>
                  <a:ea typeface="Calibri"/>
                  <a:cs typeface="Calibri"/>
                </a:rPr>
                <a:t> with storage in new Gabilan Reservoir</a:t>
              </a:r>
            </a:p>
            <a:p>
              <a:pPr marL="109220" indent="-109220">
                <a:lnSpc>
                  <a:spcPct val="114999"/>
                </a:lnSpc>
                <a:buFont typeface="Arial" panose="020B0604020202020204" pitchFamily="34" charset="0"/>
                <a:buChar char="•"/>
              </a:pPr>
              <a:r>
                <a:rPr lang="en-US">
                  <a:solidFill>
                    <a:srgbClr val="222B3A"/>
                  </a:solidFill>
                  <a:latin typeface="Calibri"/>
                  <a:ea typeface="Calibri"/>
                  <a:cs typeface="Calibri"/>
                </a:rPr>
                <a:t>Eastside Recharge Basins</a:t>
              </a:r>
            </a:p>
            <a:p>
              <a:pPr marL="742950" lvl="1" indent="-285750">
                <a:lnSpc>
                  <a:spcPct val="114999"/>
                </a:lnSpc>
                <a:buFont typeface="Arial" panose="020B0604020202020204" pitchFamily="34" charset="0"/>
                <a:buChar char="•"/>
              </a:pPr>
              <a:r>
                <a:rPr lang="en-US">
                  <a:solidFill>
                    <a:srgbClr val="222B3A"/>
                  </a:solidFill>
                  <a:latin typeface="Calibri"/>
                  <a:ea typeface="Calibri"/>
                  <a:cs typeface="Calibri"/>
                </a:rPr>
                <a:t>50 </a:t>
              </a:r>
              <a:r>
                <a:rPr lang="en-US" err="1">
                  <a:solidFill>
                    <a:srgbClr val="222B3A"/>
                  </a:solidFill>
                  <a:latin typeface="Calibri"/>
                  <a:ea typeface="Calibri"/>
                  <a:cs typeface="Calibri"/>
                </a:rPr>
                <a:t>cfs</a:t>
              </a:r>
              <a:r>
                <a:rPr lang="en-US">
                  <a:solidFill>
                    <a:srgbClr val="222B3A"/>
                  </a:solidFill>
                  <a:latin typeface="Calibri"/>
                  <a:ea typeface="Calibri"/>
                  <a:cs typeface="Calibri"/>
                </a:rPr>
                <a:t> </a:t>
              </a:r>
              <a:endParaRPr lang="en-US">
                <a:solidFill>
                  <a:srgbClr val="000000"/>
                </a:solidFill>
                <a:latin typeface="Calibri"/>
                <a:ea typeface="Calibri"/>
                <a:cs typeface="Calibri"/>
              </a:endParaRPr>
            </a:p>
            <a:p>
              <a:pPr marL="742950" lvl="1" indent="-285750">
                <a:lnSpc>
                  <a:spcPct val="114999"/>
                </a:lnSpc>
                <a:buFont typeface="Arial" panose="020B0604020202020204" pitchFamily="34" charset="0"/>
                <a:buChar char="•"/>
              </a:pPr>
              <a:r>
                <a:rPr lang="en-US">
                  <a:solidFill>
                    <a:srgbClr val="222B3A"/>
                  </a:solidFill>
                  <a:latin typeface="Calibri"/>
                  <a:ea typeface="Calibri"/>
                  <a:cs typeface="Calibri"/>
                </a:rPr>
                <a:t>100 </a:t>
              </a:r>
              <a:r>
                <a:rPr lang="en-US" err="1">
                  <a:solidFill>
                    <a:srgbClr val="222B3A"/>
                  </a:solidFill>
                  <a:latin typeface="Calibri"/>
                  <a:ea typeface="Calibri"/>
                  <a:cs typeface="Calibri"/>
                </a:rPr>
                <a:t>cfs</a:t>
              </a:r>
              <a:endParaRPr lang="en-US" err="1">
                <a:solidFill>
                  <a:srgbClr val="000000"/>
                </a:solidFill>
                <a:latin typeface="Calibri"/>
                <a:ea typeface="Calibri"/>
                <a:cs typeface="Calibri"/>
              </a:endParaRPr>
            </a:p>
            <a:p>
              <a:pPr marL="742950" lvl="1" indent="-285750">
                <a:lnSpc>
                  <a:spcPct val="114999"/>
                </a:lnSpc>
                <a:buFont typeface="Arial" panose="020B0604020202020204" pitchFamily="34" charset="0"/>
                <a:buChar char="•"/>
              </a:pPr>
              <a:r>
                <a:rPr lang="en-US">
                  <a:solidFill>
                    <a:srgbClr val="222B3A"/>
                  </a:solidFill>
                  <a:latin typeface="Calibri"/>
                  <a:ea typeface="Calibri"/>
                  <a:cs typeface="Calibri"/>
                </a:rPr>
                <a:t>200 </a:t>
              </a:r>
              <a:r>
                <a:rPr lang="en-US" err="1">
                  <a:solidFill>
                    <a:srgbClr val="222B3A"/>
                  </a:solidFill>
                  <a:latin typeface="Calibri"/>
                  <a:ea typeface="Calibri"/>
                  <a:cs typeface="Calibri"/>
                </a:rPr>
                <a:t>cfs</a:t>
              </a:r>
              <a:endParaRPr lang="en-US" err="1">
                <a:solidFill>
                  <a:srgbClr val="000000"/>
                </a:solidFill>
                <a:latin typeface="Calibri"/>
                <a:ea typeface="Calibri"/>
                <a:cs typeface="Calibri"/>
              </a:endParaRPr>
            </a:p>
            <a:p>
              <a:pPr marL="742950" lvl="1" indent="-285750">
                <a:lnSpc>
                  <a:spcPct val="114999"/>
                </a:lnSpc>
                <a:buFont typeface="Arial" panose="020B0604020202020204" pitchFamily="34" charset="0"/>
                <a:buChar char="•"/>
              </a:pPr>
              <a:r>
                <a:rPr lang="en-US">
                  <a:solidFill>
                    <a:srgbClr val="222B3A"/>
                  </a:solidFill>
                  <a:latin typeface="Calibri"/>
                  <a:ea typeface="Calibri"/>
                  <a:cs typeface="Calibri"/>
                </a:rPr>
                <a:t>400 </a:t>
              </a:r>
              <a:r>
                <a:rPr lang="en-US" err="1">
                  <a:solidFill>
                    <a:srgbClr val="222B3A"/>
                  </a:solidFill>
                  <a:latin typeface="Calibri"/>
                  <a:ea typeface="Calibri"/>
                  <a:cs typeface="Calibri"/>
                </a:rPr>
                <a:t>cfs</a:t>
              </a:r>
              <a:endParaRPr lang="en-US" err="1"/>
            </a:p>
            <a:p>
              <a:pPr marL="109220" indent="-109220">
                <a:lnSpc>
                  <a:spcPct val="114999"/>
                </a:lnSpc>
                <a:buFont typeface="Arial" panose="020B0604020202020204" pitchFamily="34" charset="0"/>
                <a:buChar char="•"/>
              </a:pPr>
              <a:r>
                <a:rPr lang="en-US">
                  <a:solidFill>
                    <a:srgbClr val="222B3A"/>
                  </a:solidFill>
                  <a:latin typeface="Calibri"/>
                  <a:ea typeface="Calibri"/>
                  <a:cs typeface="Calibri"/>
                </a:rPr>
                <a:t>Coastal Injection (not shown)</a:t>
              </a:r>
            </a:p>
            <a:p>
              <a:pPr marL="109220" indent="-109220">
                <a:lnSpc>
                  <a:spcPct val="114999"/>
                </a:lnSpc>
                <a:buFont typeface="Arial" panose="020B0604020202020204" pitchFamily="34" charset="0"/>
                <a:buChar char="•"/>
              </a:pPr>
              <a:r>
                <a:rPr lang="en-US">
                  <a:solidFill>
                    <a:srgbClr val="222B3A"/>
                  </a:solidFill>
                  <a:latin typeface="Calibri"/>
                  <a:ea typeface="Calibri"/>
                  <a:cs typeface="Calibri"/>
                </a:rPr>
                <a:t>NSIP (not shown)</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FAFA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91695" cy="73152"/>
          </a:xfrm>
          <a:prstGeom prst="rect">
            <a:avLst/>
          </a:prstGeom>
          <a:solidFill>
            <a:srgbClr val="1B5E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731520" y="274320"/>
            <a:ext cx="10058400" cy="640080"/>
          </a:xfrm>
          <a:prstGeom prst="rect">
            <a:avLst/>
          </a:prstGeom>
          <a:noFill/>
        </p:spPr>
        <p:txBody>
          <a:bodyPr wrap="square">
            <a:spAutoFit/>
          </a:bodyPr>
          <a:lstStyle/>
          <a:p>
            <a:pPr algn="l"/>
            <a:r>
              <a:rPr sz="2800" b="1">
                <a:solidFill>
                  <a:srgbClr val="14243E"/>
                </a:solidFill>
                <a:latin typeface="Georgia"/>
              </a:rPr>
              <a:t>Key Findings</a:t>
            </a:r>
          </a:p>
        </p:txBody>
      </p:sp>
      <p:sp>
        <p:nvSpPr>
          <p:cNvPr id="5" name="Rectangle 4"/>
          <p:cNvSpPr/>
          <p:nvPr/>
        </p:nvSpPr>
        <p:spPr>
          <a:xfrm>
            <a:off x="731520" y="960120"/>
            <a:ext cx="2743200" cy="36576"/>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0" y="6400800"/>
            <a:ext cx="12191695" cy="457200"/>
          </a:xfrm>
          <a:prstGeom prst="rect">
            <a:avLst/>
          </a:prstGeom>
          <a:solidFill>
            <a:srgbClr val="1424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457200" y="6446520"/>
            <a:ext cx="7315200" cy="365760"/>
          </a:xfrm>
          <a:prstGeom prst="rect">
            <a:avLst/>
          </a:prstGeom>
          <a:noFill/>
        </p:spPr>
        <p:txBody>
          <a:bodyPr wrap="square">
            <a:spAutoFit/>
          </a:bodyPr>
          <a:lstStyle/>
          <a:p>
            <a:pPr algn="l"/>
            <a:r>
              <a:rPr sz="1000" b="0">
                <a:solidFill>
                  <a:srgbClr val="FFFFFF"/>
                </a:solidFill>
                <a:latin typeface="Calibri"/>
              </a:rPr>
              <a:t>MCWRA-SVBGSA Joint Workshop  |  May 18, 2026  |  C&amp;E Canals</a:t>
            </a:r>
          </a:p>
        </p:txBody>
      </p:sp>
      <p:sp>
        <p:nvSpPr>
          <p:cNvPr id="8" name="TextBox 7"/>
          <p:cNvSpPr txBox="1"/>
          <p:nvPr/>
        </p:nvSpPr>
        <p:spPr>
          <a:xfrm>
            <a:off x="9144000" y="6446520"/>
            <a:ext cx="2743200" cy="365760"/>
          </a:xfrm>
          <a:prstGeom prst="rect">
            <a:avLst/>
          </a:prstGeom>
          <a:noFill/>
        </p:spPr>
        <p:txBody>
          <a:bodyPr wrap="square">
            <a:spAutoFit/>
          </a:bodyPr>
          <a:lstStyle/>
          <a:p>
            <a:pPr algn="r"/>
            <a:r>
              <a:rPr sz="1000" b="0">
                <a:solidFill>
                  <a:srgbClr val="A8DAD5"/>
                </a:solidFill>
                <a:latin typeface="Calibri"/>
              </a:rPr>
              <a:t>Integrated Implementation Strategy</a:t>
            </a:r>
          </a:p>
        </p:txBody>
      </p:sp>
      <p:sp>
        <p:nvSpPr>
          <p:cNvPr id="9" name="Rectangle 8"/>
          <p:cNvSpPr/>
          <p:nvPr/>
        </p:nvSpPr>
        <p:spPr>
          <a:xfrm>
            <a:off x="731520" y="1280160"/>
            <a:ext cx="10515600" cy="71323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p>
        </p:txBody>
      </p:sp>
      <p:sp>
        <p:nvSpPr>
          <p:cNvPr id="10" name="Rectangle 9"/>
          <p:cNvSpPr/>
          <p:nvPr/>
        </p:nvSpPr>
        <p:spPr>
          <a:xfrm>
            <a:off x="914400" y="1417320"/>
            <a:ext cx="365760" cy="365760"/>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914400" y="1389888"/>
            <a:ext cx="365760" cy="365760"/>
          </a:xfrm>
          <a:prstGeom prst="rect">
            <a:avLst/>
          </a:prstGeom>
          <a:noFill/>
        </p:spPr>
        <p:txBody>
          <a:bodyPr wrap="square">
            <a:spAutoFit/>
          </a:bodyPr>
          <a:lstStyle/>
          <a:p>
            <a:pPr algn="ctr"/>
            <a:r>
              <a:rPr sz="1600" b="1">
                <a:solidFill>
                  <a:srgbClr val="FFFFFF"/>
                </a:solidFill>
                <a:latin typeface="Calibri"/>
              </a:rPr>
              <a:t>✓</a:t>
            </a:r>
          </a:p>
        </p:txBody>
      </p:sp>
      <p:sp>
        <p:nvSpPr>
          <p:cNvPr id="12" name="TextBox 11"/>
          <p:cNvSpPr txBox="1"/>
          <p:nvPr/>
        </p:nvSpPr>
        <p:spPr>
          <a:xfrm>
            <a:off x="1554480" y="1417320"/>
            <a:ext cx="9723120" cy="400110"/>
          </a:xfrm>
          <a:prstGeom prst="rect">
            <a:avLst/>
          </a:prstGeom>
          <a:noFill/>
        </p:spPr>
        <p:txBody>
          <a:bodyPr wrap="square">
            <a:spAutoFit/>
          </a:bodyPr>
          <a:lstStyle/>
          <a:p>
            <a:pPr algn="l"/>
            <a:r>
              <a:rPr sz="2000" b="0">
                <a:solidFill>
                  <a:srgbClr val="1E293B"/>
                </a:solidFill>
                <a:latin typeface="Calibri"/>
              </a:rPr>
              <a:t>Can meaningfully contribute to sustainability goals, not sufficient to meet all of them alone</a:t>
            </a:r>
          </a:p>
        </p:txBody>
      </p:sp>
      <p:sp>
        <p:nvSpPr>
          <p:cNvPr id="13" name="Rectangle 12"/>
          <p:cNvSpPr/>
          <p:nvPr/>
        </p:nvSpPr>
        <p:spPr>
          <a:xfrm>
            <a:off x="731520" y="2084832"/>
            <a:ext cx="10515600" cy="71323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a:xfrm>
            <a:off x="914400" y="2221992"/>
            <a:ext cx="365760" cy="365760"/>
          </a:xfrm>
          <a:prstGeom prst="rect">
            <a:avLst/>
          </a:prstGeom>
          <a:solidFill>
            <a:srgbClr val="1B5E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914400" y="2194560"/>
            <a:ext cx="365760" cy="365760"/>
          </a:xfrm>
          <a:prstGeom prst="rect">
            <a:avLst/>
          </a:prstGeom>
          <a:noFill/>
        </p:spPr>
        <p:txBody>
          <a:bodyPr wrap="square">
            <a:spAutoFit/>
          </a:bodyPr>
          <a:lstStyle/>
          <a:p>
            <a:pPr algn="ctr"/>
            <a:r>
              <a:rPr sz="1600" b="1">
                <a:solidFill>
                  <a:srgbClr val="FFFFFF"/>
                </a:solidFill>
                <a:latin typeface="Calibri"/>
              </a:rPr>
              <a:t>✓</a:t>
            </a:r>
          </a:p>
        </p:txBody>
      </p:sp>
      <p:sp>
        <p:nvSpPr>
          <p:cNvPr id="16" name="TextBox 15"/>
          <p:cNvSpPr txBox="1"/>
          <p:nvPr/>
        </p:nvSpPr>
        <p:spPr>
          <a:xfrm>
            <a:off x="1554480" y="2221992"/>
            <a:ext cx="9509760" cy="400110"/>
          </a:xfrm>
          <a:prstGeom prst="rect">
            <a:avLst/>
          </a:prstGeom>
          <a:noFill/>
        </p:spPr>
        <p:txBody>
          <a:bodyPr wrap="square">
            <a:spAutoFit/>
          </a:bodyPr>
          <a:lstStyle/>
          <a:p>
            <a:pPr algn="l"/>
            <a:r>
              <a:rPr sz="2000" b="0">
                <a:solidFill>
                  <a:srgbClr val="1E293B"/>
                </a:solidFill>
                <a:latin typeface="Calibri"/>
              </a:rPr>
              <a:t>Amendments to Permit 11043 would be required</a:t>
            </a:r>
          </a:p>
        </p:txBody>
      </p:sp>
      <p:sp>
        <p:nvSpPr>
          <p:cNvPr id="17" name="Rectangle 16"/>
          <p:cNvSpPr/>
          <p:nvPr/>
        </p:nvSpPr>
        <p:spPr>
          <a:xfrm>
            <a:off x="731520" y="2889504"/>
            <a:ext cx="10515600" cy="71323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ectangle 17"/>
          <p:cNvSpPr/>
          <p:nvPr/>
        </p:nvSpPr>
        <p:spPr>
          <a:xfrm>
            <a:off x="914400" y="3026664"/>
            <a:ext cx="365760" cy="365760"/>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914400" y="2999232"/>
            <a:ext cx="365760" cy="365760"/>
          </a:xfrm>
          <a:prstGeom prst="rect">
            <a:avLst/>
          </a:prstGeom>
          <a:noFill/>
        </p:spPr>
        <p:txBody>
          <a:bodyPr wrap="square">
            <a:spAutoFit/>
          </a:bodyPr>
          <a:lstStyle/>
          <a:p>
            <a:pPr algn="ctr"/>
            <a:r>
              <a:rPr sz="1600" b="1">
                <a:solidFill>
                  <a:srgbClr val="FFFFFF"/>
                </a:solidFill>
                <a:latin typeface="Calibri"/>
              </a:rPr>
              <a:t>✓</a:t>
            </a:r>
          </a:p>
        </p:txBody>
      </p:sp>
      <p:sp>
        <p:nvSpPr>
          <p:cNvPr id="21" name="Rectangle 20"/>
          <p:cNvSpPr/>
          <p:nvPr/>
        </p:nvSpPr>
        <p:spPr>
          <a:xfrm>
            <a:off x="731520" y="3694176"/>
            <a:ext cx="10515600" cy="71323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ectangle 21"/>
          <p:cNvSpPr/>
          <p:nvPr/>
        </p:nvSpPr>
        <p:spPr>
          <a:xfrm>
            <a:off x="914400" y="3831336"/>
            <a:ext cx="365760" cy="365760"/>
          </a:xfrm>
          <a:prstGeom prst="rect">
            <a:avLst/>
          </a:prstGeom>
          <a:solidFill>
            <a:srgbClr val="1B5E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914400" y="3803904"/>
            <a:ext cx="365760" cy="365760"/>
          </a:xfrm>
          <a:prstGeom prst="rect">
            <a:avLst/>
          </a:prstGeom>
          <a:noFill/>
        </p:spPr>
        <p:txBody>
          <a:bodyPr wrap="square">
            <a:spAutoFit/>
          </a:bodyPr>
          <a:lstStyle/>
          <a:p>
            <a:pPr algn="ctr"/>
            <a:r>
              <a:rPr sz="1600" b="1">
                <a:solidFill>
                  <a:srgbClr val="FFFFFF"/>
                </a:solidFill>
                <a:latin typeface="Calibri"/>
              </a:rPr>
              <a:t>✓</a:t>
            </a:r>
          </a:p>
        </p:txBody>
      </p:sp>
      <p:sp>
        <p:nvSpPr>
          <p:cNvPr id="24" name="TextBox 23"/>
          <p:cNvSpPr txBox="1"/>
          <p:nvPr/>
        </p:nvSpPr>
        <p:spPr>
          <a:xfrm>
            <a:off x="1554480" y="2917710"/>
            <a:ext cx="9509760" cy="707886"/>
          </a:xfrm>
          <a:prstGeom prst="rect">
            <a:avLst/>
          </a:prstGeom>
          <a:noFill/>
        </p:spPr>
        <p:txBody>
          <a:bodyPr wrap="square">
            <a:spAutoFit/>
          </a:bodyPr>
          <a:lstStyle/>
          <a:p>
            <a:pPr algn="l"/>
            <a:r>
              <a:rPr sz="2000" b="0">
                <a:solidFill>
                  <a:srgbClr val="1E293B"/>
                </a:solidFill>
                <a:latin typeface="Calibri"/>
              </a:rPr>
              <a:t>Eastside Recharge Basins provide the most cost-effective and geographically widespread benefits</a:t>
            </a:r>
          </a:p>
        </p:txBody>
      </p:sp>
      <p:sp>
        <p:nvSpPr>
          <p:cNvPr id="25" name="Rectangle 24"/>
          <p:cNvSpPr/>
          <p:nvPr/>
        </p:nvSpPr>
        <p:spPr>
          <a:xfrm>
            <a:off x="731520" y="4498848"/>
            <a:ext cx="10515600" cy="71323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ectangle 25"/>
          <p:cNvSpPr/>
          <p:nvPr/>
        </p:nvSpPr>
        <p:spPr>
          <a:xfrm>
            <a:off x="914400" y="4636008"/>
            <a:ext cx="365760" cy="365760"/>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TextBox 26"/>
          <p:cNvSpPr txBox="1"/>
          <p:nvPr/>
        </p:nvSpPr>
        <p:spPr>
          <a:xfrm>
            <a:off x="914400" y="4608576"/>
            <a:ext cx="365760" cy="365760"/>
          </a:xfrm>
          <a:prstGeom prst="rect">
            <a:avLst/>
          </a:prstGeom>
          <a:noFill/>
        </p:spPr>
        <p:txBody>
          <a:bodyPr wrap="square">
            <a:spAutoFit/>
          </a:bodyPr>
          <a:lstStyle/>
          <a:p>
            <a:pPr algn="ctr"/>
            <a:r>
              <a:rPr sz="1600" b="1">
                <a:solidFill>
                  <a:srgbClr val="FFFFFF"/>
                </a:solidFill>
                <a:latin typeface="Calibri"/>
              </a:rPr>
              <a:t>✓</a:t>
            </a:r>
          </a:p>
        </p:txBody>
      </p:sp>
      <p:sp>
        <p:nvSpPr>
          <p:cNvPr id="28" name="TextBox 27"/>
          <p:cNvSpPr txBox="1"/>
          <p:nvPr/>
        </p:nvSpPr>
        <p:spPr>
          <a:xfrm>
            <a:off x="1554480" y="3858542"/>
            <a:ext cx="9509760" cy="400110"/>
          </a:xfrm>
          <a:prstGeom prst="rect">
            <a:avLst/>
          </a:prstGeom>
          <a:noFill/>
        </p:spPr>
        <p:txBody>
          <a:bodyPr wrap="square">
            <a:spAutoFit/>
          </a:bodyPr>
          <a:lstStyle/>
          <a:p>
            <a:pPr algn="l"/>
            <a:r>
              <a:rPr sz="2000" b="0">
                <a:solidFill>
                  <a:srgbClr val="1E293B"/>
                </a:solidFill>
                <a:latin typeface="Calibri"/>
              </a:rPr>
              <a:t>Injection-based projects offer targeted solutions where surficial recharge is not feasible</a:t>
            </a:r>
          </a:p>
        </p:txBody>
      </p:sp>
      <p:sp>
        <p:nvSpPr>
          <p:cNvPr id="33" name="TextBox 32">
            <a:extLst>
              <a:ext uri="{FF2B5EF4-FFF2-40B4-BE49-F238E27FC236}">
                <a16:creationId xmlns:a16="http://schemas.microsoft.com/office/drawing/2014/main" id="{DDCB1E80-BE95-9E9E-E251-8BF36B59F1EA}"/>
              </a:ext>
            </a:extLst>
          </p:cNvPr>
          <p:cNvSpPr txBox="1"/>
          <p:nvPr/>
        </p:nvSpPr>
        <p:spPr>
          <a:xfrm>
            <a:off x="1554480" y="4686187"/>
            <a:ext cx="9509760" cy="400110"/>
          </a:xfrm>
          <a:prstGeom prst="rect">
            <a:avLst/>
          </a:prstGeom>
          <a:noFill/>
        </p:spPr>
        <p:txBody>
          <a:bodyPr wrap="square">
            <a:spAutoFit/>
          </a:bodyPr>
          <a:lstStyle/>
          <a:p>
            <a:pPr algn="l"/>
            <a:r>
              <a:rPr sz="2000" b="0">
                <a:solidFill>
                  <a:srgbClr val="1E293B"/>
                </a:solidFill>
                <a:latin typeface="Calibri"/>
              </a:rPr>
              <a:t>Eight project alternatives evaluated with yields of 5,100 AFY-28,020 AFY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FAFA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91695" cy="73152"/>
          </a:xfrm>
          <a:prstGeom prst="rect">
            <a:avLst/>
          </a:prstGeom>
          <a:solidFill>
            <a:srgbClr val="1B5E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624840" y="299740"/>
            <a:ext cx="10728960" cy="523220"/>
          </a:xfrm>
          <a:prstGeom prst="rect">
            <a:avLst/>
          </a:prstGeom>
          <a:noFill/>
        </p:spPr>
        <p:txBody>
          <a:bodyPr wrap="square">
            <a:spAutoFit/>
          </a:bodyPr>
          <a:lstStyle/>
          <a:p>
            <a:pPr algn="l"/>
            <a:r>
              <a:rPr sz="2800" b="1">
                <a:solidFill>
                  <a:srgbClr val="14243E"/>
                </a:solidFill>
                <a:latin typeface="Georgia"/>
              </a:rPr>
              <a:t>Cost Estimates</a:t>
            </a:r>
            <a:r>
              <a:rPr lang="en-US" sz="2800" b="1">
                <a:solidFill>
                  <a:srgbClr val="14243E"/>
                </a:solidFill>
                <a:latin typeface="Georgia"/>
              </a:rPr>
              <a:t>: Recharge Basins and Eastside Injection</a:t>
            </a:r>
            <a:endParaRPr sz="2800" b="1">
              <a:solidFill>
                <a:srgbClr val="14243E"/>
              </a:solidFill>
              <a:latin typeface="Georgia"/>
            </a:endParaRPr>
          </a:p>
        </p:txBody>
      </p:sp>
      <p:sp>
        <p:nvSpPr>
          <p:cNvPr id="5" name="Rectangle 4"/>
          <p:cNvSpPr/>
          <p:nvPr/>
        </p:nvSpPr>
        <p:spPr>
          <a:xfrm>
            <a:off x="731520" y="960120"/>
            <a:ext cx="2743200" cy="36576"/>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0" y="6400800"/>
            <a:ext cx="12191695" cy="457200"/>
          </a:xfrm>
          <a:prstGeom prst="rect">
            <a:avLst/>
          </a:prstGeom>
          <a:solidFill>
            <a:srgbClr val="1424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457200" y="6446520"/>
            <a:ext cx="7315200" cy="365760"/>
          </a:xfrm>
          <a:prstGeom prst="rect">
            <a:avLst/>
          </a:prstGeom>
          <a:noFill/>
        </p:spPr>
        <p:txBody>
          <a:bodyPr wrap="square">
            <a:spAutoFit/>
          </a:bodyPr>
          <a:lstStyle/>
          <a:p>
            <a:pPr algn="l"/>
            <a:r>
              <a:rPr sz="1000" b="0">
                <a:solidFill>
                  <a:srgbClr val="FFFFFF"/>
                </a:solidFill>
                <a:latin typeface="Calibri"/>
              </a:rPr>
              <a:t>MCWRA-SVBGSA Joint Workshop  |  May 18, 2026  |  C&amp;E Canals</a:t>
            </a:r>
          </a:p>
        </p:txBody>
      </p:sp>
      <p:sp>
        <p:nvSpPr>
          <p:cNvPr id="8" name="TextBox 7"/>
          <p:cNvSpPr txBox="1"/>
          <p:nvPr/>
        </p:nvSpPr>
        <p:spPr>
          <a:xfrm>
            <a:off x="9144000" y="6446520"/>
            <a:ext cx="2743200" cy="365760"/>
          </a:xfrm>
          <a:prstGeom prst="rect">
            <a:avLst/>
          </a:prstGeom>
          <a:noFill/>
        </p:spPr>
        <p:txBody>
          <a:bodyPr wrap="square">
            <a:spAutoFit/>
          </a:bodyPr>
          <a:lstStyle/>
          <a:p>
            <a:pPr algn="r"/>
            <a:r>
              <a:rPr sz="1000" b="0">
                <a:solidFill>
                  <a:srgbClr val="A8DAD5"/>
                </a:solidFill>
                <a:latin typeface="Calibri"/>
              </a:rPr>
              <a:t>Integrated Implementation Strategy</a:t>
            </a:r>
          </a:p>
        </p:txBody>
      </p:sp>
      <p:sp>
        <p:nvSpPr>
          <p:cNvPr id="9" name="Rectangle 8"/>
          <p:cNvSpPr/>
          <p:nvPr/>
        </p:nvSpPr>
        <p:spPr>
          <a:xfrm>
            <a:off x="731520" y="1280160"/>
            <a:ext cx="3200400" cy="16459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a:xfrm>
            <a:off x="731520" y="1280160"/>
            <a:ext cx="3200400" cy="54864"/>
          </a:xfrm>
          <a:prstGeom prst="rect">
            <a:avLst/>
          </a:prstGeom>
          <a:solidFill>
            <a:srgbClr val="1B5E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914400" y="1417320"/>
            <a:ext cx="3017520" cy="1446550"/>
          </a:xfrm>
          <a:prstGeom prst="rect">
            <a:avLst/>
          </a:prstGeom>
          <a:noFill/>
        </p:spPr>
        <p:txBody>
          <a:bodyPr wrap="square">
            <a:spAutoFit/>
          </a:bodyPr>
          <a:lstStyle/>
          <a:p>
            <a:pPr algn="l"/>
            <a:r>
              <a:rPr lang="en-US" sz="2200" b="1">
                <a:solidFill>
                  <a:srgbClr val="1B5E7D"/>
                </a:solidFill>
                <a:latin typeface="Georgia"/>
              </a:rPr>
              <a:t>R </a:t>
            </a:r>
            <a:r>
              <a:rPr sz="2200" b="1">
                <a:solidFill>
                  <a:srgbClr val="1B5E7D"/>
                </a:solidFill>
                <a:latin typeface="Georgia"/>
              </a:rPr>
              <a:t>$1</a:t>
            </a:r>
            <a:r>
              <a:rPr lang="en-US" sz="2200" b="1">
                <a:solidFill>
                  <a:srgbClr val="1B5E7D"/>
                </a:solidFill>
                <a:latin typeface="Georgia"/>
              </a:rPr>
              <a:t>40</a:t>
            </a:r>
            <a:r>
              <a:rPr sz="2200" b="1">
                <a:solidFill>
                  <a:srgbClr val="1B5E7D"/>
                </a:solidFill>
                <a:latin typeface="Georgia"/>
              </a:rPr>
              <a:t>M-$1,</a:t>
            </a:r>
            <a:r>
              <a:rPr lang="en-US" sz="2200" b="1">
                <a:solidFill>
                  <a:srgbClr val="1B5E7D"/>
                </a:solidFill>
                <a:latin typeface="Georgia"/>
              </a:rPr>
              <a:t> 391</a:t>
            </a:r>
            <a:r>
              <a:rPr sz="2200" b="1">
                <a:solidFill>
                  <a:srgbClr val="1B5E7D"/>
                </a:solidFill>
                <a:latin typeface="Georgia"/>
              </a:rPr>
              <a:t>M</a:t>
            </a:r>
            <a:endParaRPr lang="en-US" sz="2200" b="1">
              <a:solidFill>
                <a:srgbClr val="1B5E7D"/>
              </a:solidFill>
              <a:latin typeface="Georgia"/>
            </a:endParaRPr>
          </a:p>
          <a:p>
            <a:pPr algn="l"/>
            <a:endParaRPr lang="en-US" sz="2200" b="1">
              <a:solidFill>
                <a:srgbClr val="1B5E7D"/>
              </a:solidFill>
              <a:latin typeface="Georgia"/>
            </a:endParaRPr>
          </a:p>
          <a:p>
            <a:pPr algn="l"/>
            <a:r>
              <a:rPr lang="en-US" sz="2200" b="1">
                <a:solidFill>
                  <a:srgbClr val="1B5E7D"/>
                </a:solidFill>
                <a:latin typeface="Georgia"/>
              </a:rPr>
              <a:t>I $516M-$1,017M</a:t>
            </a:r>
          </a:p>
          <a:p>
            <a:pPr algn="l"/>
            <a:endParaRPr sz="2200" b="1">
              <a:solidFill>
                <a:srgbClr val="1B5E7D"/>
              </a:solidFill>
              <a:latin typeface="Georgia"/>
            </a:endParaRPr>
          </a:p>
        </p:txBody>
      </p:sp>
      <p:sp>
        <p:nvSpPr>
          <p:cNvPr id="12" name="TextBox 11"/>
          <p:cNvSpPr txBox="1"/>
          <p:nvPr/>
        </p:nvSpPr>
        <p:spPr>
          <a:xfrm>
            <a:off x="914400" y="2466147"/>
            <a:ext cx="2834640" cy="400110"/>
          </a:xfrm>
          <a:prstGeom prst="rect">
            <a:avLst/>
          </a:prstGeom>
          <a:noFill/>
        </p:spPr>
        <p:txBody>
          <a:bodyPr wrap="square">
            <a:spAutoFit/>
          </a:bodyPr>
          <a:lstStyle/>
          <a:p>
            <a:pPr algn="l"/>
            <a:r>
              <a:rPr sz="2000" b="0">
                <a:solidFill>
                  <a:srgbClr val="475569"/>
                </a:solidFill>
                <a:latin typeface="Calibri"/>
              </a:rPr>
              <a:t>Capital Cost</a:t>
            </a:r>
          </a:p>
        </p:txBody>
      </p:sp>
      <p:sp>
        <p:nvSpPr>
          <p:cNvPr id="13" name="Rectangle 12"/>
          <p:cNvSpPr/>
          <p:nvPr/>
        </p:nvSpPr>
        <p:spPr>
          <a:xfrm>
            <a:off x="4206240" y="1280160"/>
            <a:ext cx="3200400" cy="16459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a:xfrm>
            <a:off x="4206240" y="1280160"/>
            <a:ext cx="3200400" cy="54864"/>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4389120" y="1417320"/>
            <a:ext cx="2834640" cy="1107996"/>
          </a:xfrm>
          <a:prstGeom prst="rect">
            <a:avLst/>
          </a:prstGeom>
          <a:noFill/>
        </p:spPr>
        <p:txBody>
          <a:bodyPr wrap="square">
            <a:spAutoFit/>
          </a:bodyPr>
          <a:lstStyle/>
          <a:p>
            <a:pPr algn="l"/>
            <a:r>
              <a:rPr lang="en-US" sz="2200" b="1">
                <a:solidFill>
                  <a:srgbClr val="218B82"/>
                </a:solidFill>
                <a:latin typeface="Georgia"/>
              </a:rPr>
              <a:t>R </a:t>
            </a:r>
            <a:r>
              <a:rPr sz="2200" b="1">
                <a:solidFill>
                  <a:srgbClr val="218B82"/>
                </a:solidFill>
                <a:latin typeface="Georgia"/>
              </a:rPr>
              <a:t>$</a:t>
            </a:r>
            <a:r>
              <a:rPr lang="en-US" sz="2200" b="1">
                <a:solidFill>
                  <a:srgbClr val="218B82"/>
                </a:solidFill>
                <a:latin typeface="Georgia"/>
              </a:rPr>
              <a:t>2 </a:t>
            </a:r>
            <a:r>
              <a:rPr sz="2200" b="1">
                <a:solidFill>
                  <a:srgbClr val="218B82"/>
                </a:solidFill>
                <a:latin typeface="Georgia"/>
              </a:rPr>
              <a:t>M-$</a:t>
            </a:r>
            <a:r>
              <a:rPr lang="en-US" sz="2200" b="1">
                <a:solidFill>
                  <a:srgbClr val="218B82"/>
                </a:solidFill>
                <a:latin typeface="Georgia"/>
              </a:rPr>
              <a:t>24 </a:t>
            </a:r>
            <a:r>
              <a:rPr sz="2200" b="1">
                <a:solidFill>
                  <a:srgbClr val="218B82"/>
                </a:solidFill>
                <a:latin typeface="Georgia"/>
              </a:rPr>
              <a:t>M/yr</a:t>
            </a:r>
            <a:endParaRPr lang="en-US" sz="2200" b="1">
              <a:solidFill>
                <a:srgbClr val="218B82"/>
              </a:solidFill>
              <a:latin typeface="Georgia"/>
            </a:endParaRPr>
          </a:p>
          <a:p>
            <a:pPr algn="l"/>
            <a:endParaRPr lang="en-US" sz="2200" b="1">
              <a:solidFill>
                <a:srgbClr val="218B82"/>
              </a:solidFill>
              <a:latin typeface="Georgia"/>
            </a:endParaRPr>
          </a:p>
          <a:p>
            <a:pPr algn="l"/>
            <a:r>
              <a:rPr lang="en-US" sz="2200" b="1">
                <a:solidFill>
                  <a:srgbClr val="218B82"/>
                </a:solidFill>
                <a:latin typeface="Georgia"/>
              </a:rPr>
              <a:t>I $5-$10 M/yr</a:t>
            </a:r>
            <a:endParaRPr sz="2200" b="1">
              <a:solidFill>
                <a:srgbClr val="218B82"/>
              </a:solidFill>
              <a:latin typeface="Georgia"/>
            </a:endParaRPr>
          </a:p>
        </p:txBody>
      </p:sp>
      <p:sp>
        <p:nvSpPr>
          <p:cNvPr id="16" name="TextBox 15"/>
          <p:cNvSpPr txBox="1"/>
          <p:nvPr/>
        </p:nvSpPr>
        <p:spPr>
          <a:xfrm>
            <a:off x="4389120" y="2463760"/>
            <a:ext cx="2834640" cy="400110"/>
          </a:xfrm>
          <a:prstGeom prst="rect">
            <a:avLst/>
          </a:prstGeom>
          <a:noFill/>
        </p:spPr>
        <p:txBody>
          <a:bodyPr wrap="square">
            <a:spAutoFit/>
          </a:bodyPr>
          <a:lstStyle/>
          <a:p>
            <a:pPr algn="l"/>
            <a:r>
              <a:rPr sz="2000" b="0">
                <a:solidFill>
                  <a:srgbClr val="475569"/>
                </a:solidFill>
                <a:latin typeface="Calibri"/>
              </a:rPr>
              <a:t>Annual O&amp;M Cost</a:t>
            </a:r>
          </a:p>
        </p:txBody>
      </p:sp>
      <p:sp>
        <p:nvSpPr>
          <p:cNvPr id="17" name="Rectangle 16"/>
          <p:cNvSpPr/>
          <p:nvPr/>
        </p:nvSpPr>
        <p:spPr>
          <a:xfrm>
            <a:off x="7680960" y="1280160"/>
            <a:ext cx="3200400" cy="16459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ectangle 17"/>
          <p:cNvSpPr/>
          <p:nvPr/>
        </p:nvSpPr>
        <p:spPr>
          <a:xfrm>
            <a:off x="7680960" y="1280160"/>
            <a:ext cx="3200400" cy="54864"/>
          </a:xfrm>
          <a:prstGeom prst="rect">
            <a:avLst/>
          </a:prstGeom>
          <a:solidFill>
            <a:srgbClr val="1424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7863840" y="1417320"/>
            <a:ext cx="3017520" cy="1107996"/>
          </a:xfrm>
          <a:prstGeom prst="rect">
            <a:avLst/>
          </a:prstGeom>
          <a:noFill/>
        </p:spPr>
        <p:txBody>
          <a:bodyPr wrap="square">
            <a:spAutoFit/>
          </a:bodyPr>
          <a:lstStyle/>
          <a:p>
            <a:pPr algn="l"/>
            <a:r>
              <a:rPr lang="en-US" sz="2200" b="1">
                <a:solidFill>
                  <a:srgbClr val="14243E"/>
                </a:solidFill>
                <a:latin typeface="Georgia"/>
              </a:rPr>
              <a:t>R </a:t>
            </a:r>
            <a:r>
              <a:rPr sz="2200" b="1">
                <a:solidFill>
                  <a:srgbClr val="14243E"/>
                </a:solidFill>
                <a:latin typeface="Georgia"/>
              </a:rPr>
              <a:t>$1,725-$</a:t>
            </a:r>
            <a:r>
              <a:rPr lang="en-US" sz="2200" b="1">
                <a:solidFill>
                  <a:srgbClr val="14243E"/>
                </a:solidFill>
                <a:latin typeface="Georgia"/>
              </a:rPr>
              <a:t>3</a:t>
            </a:r>
            <a:r>
              <a:rPr sz="2200" b="1">
                <a:solidFill>
                  <a:srgbClr val="14243E"/>
                </a:solidFill>
                <a:latin typeface="Georgia"/>
              </a:rPr>
              <a:t>,2</a:t>
            </a:r>
            <a:r>
              <a:rPr lang="en-US" sz="2200" b="1">
                <a:solidFill>
                  <a:srgbClr val="14243E"/>
                </a:solidFill>
                <a:latin typeface="Georgia"/>
              </a:rPr>
              <a:t>46</a:t>
            </a:r>
            <a:r>
              <a:rPr sz="2200" b="1">
                <a:solidFill>
                  <a:srgbClr val="14243E"/>
                </a:solidFill>
                <a:latin typeface="Georgia"/>
              </a:rPr>
              <a:t>/AF</a:t>
            </a:r>
            <a:endParaRPr lang="en-US" sz="2200" b="1">
              <a:solidFill>
                <a:srgbClr val="14243E"/>
              </a:solidFill>
              <a:latin typeface="Georgia"/>
            </a:endParaRPr>
          </a:p>
          <a:p>
            <a:pPr algn="l"/>
            <a:endParaRPr lang="en-US" sz="2200" b="1">
              <a:solidFill>
                <a:srgbClr val="14243E"/>
              </a:solidFill>
              <a:latin typeface="Georgia"/>
            </a:endParaRPr>
          </a:p>
          <a:p>
            <a:pPr algn="l"/>
            <a:r>
              <a:rPr lang="en-US" sz="2200" b="1">
                <a:solidFill>
                  <a:srgbClr val="14243E"/>
                </a:solidFill>
                <a:latin typeface="Georgia"/>
              </a:rPr>
              <a:t>I $6,024-$6,232/AF</a:t>
            </a:r>
            <a:endParaRPr sz="2200" b="1">
              <a:solidFill>
                <a:srgbClr val="14243E"/>
              </a:solidFill>
              <a:latin typeface="Georgia"/>
            </a:endParaRPr>
          </a:p>
        </p:txBody>
      </p:sp>
      <p:sp>
        <p:nvSpPr>
          <p:cNvPr id="20" name="TextBox 19"/>
          <p:cNvSpPr txBox="1"/>
          <p:nvPr/>
        </p:nvSpPr>
        <p:spPr>
          <a:xfrm>
            <a:off x="7863840" y="2505311"/>
            <a:ext cx="2834640" cy="400110"/>
          </a:xfrm>
          <a:prstGeom prst="rect">
            <a:avLst/>
          </a:prstGeom>
          <a:noFill/>
        </p:spPr>
        <p:txBody>
          <a:bodyPr wrap="square">
            <a:spAutoFit/>
          </a:bodyPr>
          <a:lstStyle/>
          <a:p>
            <a:pPr algn="l"/>
            <a:r>
              <a:rPr sz="2000" b="0">
                <a:solidFill>
                  <a:srgbClr val="475569"/>
                </a:solidFill>
                <a:latin typeface="Calibri"/>
              </a:rPr>
              <a:t>Unit Cost</a:t>
            </a:r>
          </a:p>
        </p:txBody>
      </p:sp>
      <p:sp>
        <p:nvSpPr>
          <p:cNvPr id="21" name="Rectangle 20"/>
          <p:cNvSpPr/>
          <p:nvPr/>
        </p:nvSpPr>
        <p:spPr>
          <a:xfrm>
            <a:off x="731520" y="3291840"/>
            <a:ext cx="10515600" cy="27432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914400" y="3383280"/>
            <a:ext cx="4572000" cy="400110"/>
          </a:xfrm>
          <a:prstGeom prst="rect">
            <a:avLst/>
          </a:prstGeom>
          <a:noFill/>
        </p:spPr>
        <p:txBody>
          <a:bodyPr wrap="square">
            <a:spAutoFit/>
          </a:bodyPr>
          <a:lstStyle/>
          <a:p>
            <a:pPr algn="l"/>
            <a:r>
              <a:rPr sz="2000" b="1">
                <a:solidFill>
                  <a:srgbClr val="14243E"/>
                </a:solidFill>
                <a:latin typeface="Georgia"/>
              </a:rPr>
              <a:t>Cost Components</a:t>
            </a:r>
          </a:p>
        </p:txBody>
      </p:sp>
      <p:sp>
        <p:nvSpPr>
          <p:cNvPr id="23" name="TextBox 22"/>
          <p:cNvSpPr txBox="1"/>
          <p:nvPr/>
        </p:nvSpPr>
        <p:spPr>
          <a:xfrm>
            <a:off x="914400" y="3840480"/>
            <a:ext cx="10058400" cy="1554272"/>
          </a:xfrm>
          <a:prstGeom prst="rect">
            <a:avLst/>
          </a:prstGeom>
          <a:noFill/>
        </p:spPr>
        <p:txBody>
          <a:bodyPr wrap="square">
            <a:spAutoFit/>
          </a:bodyPr>
          <a:lstStyle/>
          <a:p>
            <a:pPr>
              <a:spcAft>
                <a:spcPts val="600"/>
              </a:spcAft>
              <a:buChar char="•"/>
            </a:pPr>
            <a:r>
              <a:rPr sz="2000">
                <a:solidFill>
                  <a:srgbClr val="1E293B"/>
                </a:solidFill>
                <a:latin typeface="Calibri"/>
              </a:rPr>
              <a:t>Diversion infrastructure</a:t>
            </a:r>
          </a:p>
          <a:p>
            <a:pPr>
              <a:spcAft>
                <a:spcPts val="600"/>
              </a:spcAft>
              <a:buChar char="•"/>
            </a:pPr>
            <a:r>
              <a:rPr sz="2000">
                <a:solidFill>
                  <a:srgbClr val="1E293B"/>
                </a:solidFill>
                <a:latin typeface="Calibri"/>
              </a:rPr>
              <a:t>Surface water storage (Merritt Lake or new reservoir)</a:t>
            </a:r>
          </a:p>
          <a:p>
            <a:pPr>
              <a:spcAft>
                <a:spcPts val="600"/>
              </a:spcAft>
              <a:buChar char="•"/>
            </a:pPr>
            <a:r>
              <a:rPr sz="2000">
                <a:solidFill>
                  <a:srgbClr val="1E293B"/>
                </a:solidFill>
                <a:latin typeface="Calibri"/>
              </a:rPr>
              <a:t>Recharge basins or injection well network</a:t>
            </a:r>
          </a:p>
          <a:p>
            <a:pPr>
              <a:spcAft>
                <a:spcPts val="600"/>
              </a:spcAft>
              <a:buChar char="•"/>
            </a:pPr>
            <a:r>
              <a:rPr sz="2000">
                <a:solidFill>
                  <a:srgbClr val="1E293B"/>
                </a:solidFill>
                <a:latin typeface="Calibri"/>
              </a:rPr>
              <a:t>Water treatment facilities (for injection scenarios)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6C8A2-D3A8-5E9B-C8A8-B4A6C5F3799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52DF8D5-E540-5703-4727-194550B7169E}"/>
              </a:ext>
            </a:extLst>
          </p:cNvPr>
          <p:cNvSpPr/>
          <p:nvPr/>
        </p:nvSpPr>
        <p:spPr>
          <a:xfrm>
            <a:off x="0" y="0"/>
            <a:ext cx="12191695" cy="6858000"/>
          </a:xfrm>
          <a:prstGeom prst="rect">
            <a:avLst/>
          </a:prstGeom>
          <a:solidFill>
            <a:srgbClr val="FAFA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a:extLst>
              <a:ext uri="{FF2B5EF4-FFF2-40B4-BE49-F238E27FC236}">
                <a16:creationId xmlns:a16="http://schemas.microsoft.com/office/drawing/2014/main" id="{AF3451B8-DE3B-9195-8C37-CB291C6AEB0D}"/>
              </a:ext>
            </a:extLst>
          </p:cNvPr>
          <p:cNvSpPr/>
          <p:nvPr/>
        </p:nvSpPr>
        <p:spPr>
          <a:xfrm>
            <a:off x="0" y="0"/>
            <a:ext cx="12191695" cy="73152"/>
          </a:xfrm>
          <a:prstGeom prst="rect">
            <a:avLst/>
          </a:prstGeom>
          <a:solidFill>
            <a:srgbClr val="1B5E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a:extLst>
              <a:ext uri="{FF2B5EF4-FFF2-40B4-BE49-F238E27FC236}">
                <a16:creationId xmlns:a16="http://schemas.microsoft.com/office/drawing/2014/main" id="{680A9352-D9AD-A724-6948-A5491E28D3C4}"/>
              </a:ext>
            </a:extLst>
          </p:cNvPr>
          <p:cNvSpPr txBox="1"/>
          <p:nvPr/>
        </p:nvSpPr>
        <p:spPr>
          <a:xfrm>
            <a:off x="731520" y="274320"/>
            <a:ext cx="10058400" cy="523220"/>
          </a:xfrm>
          <a:prstGeom prst="rect">
            <a:avLst/>
          </a:prstGeom>
          <a:noFill/>
        </p:spPr>
        <p:txBody>
          <a:bodyPr wrap="square">
            <a:spAutoFit/>
          </a:bodyPr>
          <a:lstStyle/>
          <a:p>
            <a:pPr algn="l"/>
            <a:r>
              <a:rPr sz="2800" b="1">
                <a:solidFill>
                  <a:srgbClr val="14243E"/>
                </a:solidFill>
                <a:latin typeface="Georgia"/>
              </a:rPr>
              <a:t>Effectiveness: Groundwater Levels</a:t>
            </a:r>
            <a:r>
              <a:rPr lang="en-US" sz="2800" b="1">
                <a:solidFill>
                  <a:srgbClr val="14243E"/>
                </a:solidFill>
                <a:latin typeface="Georgia"/>
              </a:rPr>
              <a:t> – Recharge Basins</a:t>
            </a:r>
            <a:endParaRPr sz="2800" b="1">
              <a:solidFill>
                <a:srgbClr val="14243E"/>
              </a:solidFill>
              <a:latin typeface="Georgia"/>
            </a:endParaRPr>
          </a:p>
        </p:txBody>
      </p:sp>
      <p:sp>
        <p:nvSpPr>
          <p:cNvPr id="5" name="Rectangle 4">
            <a:extLst>
              <a:ext uri="{FF2B5EF4-FFF2-40B4-BE49-F238E27FC236}">
                <a16:creationId xmlns:a16="http://schemas.microsoft.com/office/drawing/2014/main" id="{AA96F5F6-915E-D789-4E3D-A524BA39BA82}"/>
              </a:ext>
            </a:extLst>
          </p:cNvPr>
          <p:cNvSpPr/>
          <p:nvPr/>
        </p:nvSpPr>
        <p:spPr>
          <a:xfrm>
            <a:off x="731520" y="960120"/>
            <a:ext cx="2743200" cy="36576"/>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a:extLst>
              <a:ext uri="{FF2B5EF4-FFF2-40B4-BE49-F238E27FC236}">
                <a16:creationId xmlns:a16="http://schemas.microsoft.com/office/drawing/2014/main" id="{1806252B-424F-C698-7F61-1EBA3E958786}"/>
              </a:ext>
            </a:extLst>
          </p:cNvPr>
          <p:cNvSpPr/>
          <p:nvPr/>
        </p:nvSpPr>
        <p:spPr>
          <a:xfrm>
            <a:off x="0" y="6400800"/>
            <a:ext cx="12191695" cy="457200"/>
          </a:xfrm>
          <a:prstGeom prst="rect">
            <a:avLst/>
          </a:prstGeom>
          <a:solidFill>
            <a:srgbClr val="1424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a:extLst>
              <a:ext uri="{FF2B5EF4-FFF2-40B4-BE49-F238E27FC236}">
                <a16:creationId xmlns:a16="http://schemas.microsoft.com/office/drawing/2014/main" id="{7B3DAC40-ED1F-8FB1-A1BF-DAD908A17712}"/>
              </a:ext>
            </a:extLst>
          </p:cNvPr>
          <p:cNvSpPr txBox="1"/>
          <p:nvPr/>
        </p:nvSpPr>
        <p:spPr>
          <a:xfrm>
            <a:off x="457200" y="6446520"/>
            <a:ext cx="7315200" cy="365760"/>
          </a:xfrm>
          <a:prstGeom prst="rect">
            <a:avLst/>
          </a:prstGeom>
          <a:noFill/>
        </p:spPr>
        <p:txBody>
          <a:bodyPr wrap="square">
            <a:spAutoFit/>
          </a:bodyPr>
          <a:lstStyle/>
          <a:p>
            <a:pPr algn="l"/>
            <a:r>
              <a:rPr sz="1000" b="0">
                <a:solidFill>
                  <a:srgbClr val="FFFFFF"/>
                </a:solidFill>
                <a:latin typeface="Calibri"/>
              </a:rPr>
              <a:t>MCWRA-SVBGSA Joint Workshop  |  May 18, 2026  |  C&amp;E Canals</a:t>
            </a:r>
          </a:p>
        </p:txBody>
      </p:sp>
      <p:sp>
        <p:nvSpPr>
          <p:cNvPr id="8" name="TextBox 7">
            <a:extLst>
              <a:ext uri="{FF2B5EF4-FFF2-40B4-BE49-F238E27FC236}">
                <a16:creationId xmlns:a16="http://schemas.microsoft.com/office/drawing/2014/main" id="{9EB39F03-6A13-C493-A298-4A73A01A56A3}"/>
              </a:ext>
            </a:extLst>
          </p:cNvPr>
          <p:cNvSpPr txBox="1"/>
          <p:nvPr/>
        </p:nvSpPr>
        <p:spPr>
          <a:xfrm>
            <a:off x="9144000" y="6446520"/>
            <a:ext cx="2743200" cy="365760"/>
          </a:xfrm>
          <a:prstGeom prst="rect">
            <a:avLst/>
          </a:prstGeom>
          <a:noFill/>
        </p:spPr>
        <p:txBody>
          <a:bodyPr wrap="square">
            <a:spAutoFit/>
          </a:bodyPr>
          <a:lstStyle/>
          <a:p>
            <a:pPr algn="r"/>
            <a:r>
              <a:rPr sz="1000" b="0">
                <a:solidFill>
                  <a:srgbClr val="A8DAD5"/>
                </a:solidFill>
                <a:latin typeface="Calibri"/>
              </a:rPr>
              <a:t>Integrated Implementation Strategy</a:t>
            </a:r>
          </a:p>
        </p:txBody>
      </p:sp>
      <p:sp>
        <p:nvSpPr>
          <p:cNvPr id="10" name="Rectangle 9">
            <a:extLst>
              <a:ext uri="{FF2B5EF4-FFF2-40B4-BE49-F238E27FC236}">
                <a16:creationId xmlns:a16="http://schemas.microsoft.com/office/drawing/2014/main" id="{9F3A8A13-605F-19E2-8380-28CE54BFBEDF}"/>
              </a:ext>
            </a:extLst>
          </p:cNvPr>
          <p:cNvSpPr/>
          <p:nvPr/>
        </p:nvSpPr>
        <p:spPr>
          <a:xfrm>
            <a:off x="8995558" y="855049"/>
            <a:ext cx="2883408" cy="3253495"/>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a:extLst>
              <a:ext uri="{FF2B5EF4-FFF2-40B4-BE49-F238E27FC236}">
                <a16:creationId xmlns:a16="http://schemas.microsoft.com/office/drawing/2014/main" id="{A92225E4-4B91-2117-AC11-4387C7184115}"/>
              </a:ext>
            </a:extLst>
          </p:cNvPr>
          <p:cNvSpPr/>
          <p:nvPr/>
        </p:nvSpPr>
        <p:spPr>
          <a:xfrm>
            <a:off x="8995558" y="901145"/>
            <a:ext cx="2743200" cy="457200"/>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a:extLst>
              <a:ext uri="{FF2B5EF4-FFF2-40B4-BE49-F238E27FC236}">
                <a16:creationId xmlns:a16="http://schemas.microsoft.com/office/drawing/2014/main" id="{B7CDFE3E-2919-D6B4-C12E-5E714B8CECBE}"/>
              </a:ext>
            </a:extLst>
          </p:cNvPr>
          <p:cNvSpPr txBox="1"/>
          <p:nvPr/>
        </p:nvSpPr>
        <p:spPr>
          <a:xfrm>
            <a:off x="9144000" y="919433"/>
            <a:ext cx="2411878" cy="400110"/>
          </a:xfrm>
          <a:prstGeom prst="rect">
            <a:avLst/>
          </a:prstGeom>
          <a:noFill/>
        </p:spPr>
        <p:txBody>
          <a:bodyPr wrap="square">
            <a:spAutoFit/>
          </a:bodyPr>
          <a:lstStyle/>
          <a:p>
            <a:pPr algn="l"/>
            <a:r>
              <a:rPr sz="2000" b="1">
                <a:solidFill>
                  <a:srgbClr val="FFFFFF"/>
                </a:solidFill>
                <a:latin typeface="Calibri"/>
              </a:rPr>
              <a:t>Groundwater Levels</a:t>
            </a:r>
          </a:p>
        </p:txBody>
      </p:sp>
      <p:sp>
        <p:nvSpPr>
          <p:cNvPr id="13" name="TextBox 12">
            <a:extLst>
              <a:ext uri="{FF2B5EF4-FFF2-40B4-BE49-F238E27FC236}">
                <a16:creationId xmlns:a16="http://schemas.microsoft.com/office/drawing/2014/main" id="{0E4F3398-0F1E-E350-BA93-22953B27E705}"/>
              </a:ext>
            </a:extLst>
          </p:cNvPr>
          <p:cNvSpPr txBox="1"/>
          <p:nvPr/>
        </p:nvSpPr>
        <p:spPr>
          <a:xfrm>
            <a:off x="9144000" y="1541225"/>
            <a:ext cx="2411878" cy="2246769"/>
          </a:xfrm>
          <a:prstGeom prst="rect">
            <a:avLst/>
          </a:prstGeom>
          <a:noFill/>
        </p:spPr>
        <p:txBody>
          <a:bodyPr wrap="square">
            <a:spAutoFit/>
          </a:bodyPr>
          <a:lstStyle/>
          <a:p>
            <a:r>
              <a:rPr lang="en-US" sz="2000">
                <a:ea typeface="Calibri"/>
                <a:cs typeface="Calibri"/>
              </a:rPr>
              <a:t>Difference from Baseline for 50cfs, 100cfs, 200cfs, and 400cfs Scenarios</a:t>
            </a:r>
          </a:p>
          <a:p>
            <a:endParaRPr lang="en-US" sz="2000">
              <a:ea typeface="Calibri"/>
              <a:cs typeface="Calibri"/>
            </a:endParaRPr>
          </a:p>
          <a:p>
            <a:r>
              <a:rPr lang="en-US" sz="2000">
                <a:solidFill>
                  <a:srgbClr val="1E293B"/>
                </a:solidFill>
              </a:rPr>
              <a:t>Raises groundwater levels by up to 40 ft</a:t>
            </a:r>
            <a:endParaRPr lang="en-US" sz="2000"/>
          </a:p>
        </p:txBody>
      </p:sp>
      <p:pic>
        <p:nvPicPr>
          <p:cNvPr id="9" name="Picture 8">
            <a:extLst>
              <a:ext uri="{FF2B5EF4-FFF2-40B4-BE49-F238E27FC236}">
                <a16:creationId xmlns:a16="http://schemas.microsoft.com/office/drawing/2014/main" id="{53E5D76F-F8F5-9DBB-5C9F-464ABE1658D0}"/>
              </a:ext>
            </a:extLst>
          </p:cNvPr>
          <p:cNvPicPr>
            <a:picLocks noChangeAspect="1"/>
          </p:cNvPicPr>
          <p:nvPr/>
        </p:nvPicPr>
        <p:blipFill>
          <a:blip r:embed="rId2"/>
          <a:stretch>
            <a:fillRect/>
          </a:stretch>
        </p:blipFill>
        <p:spPr>
          <a:xfrm>
            <a:off x="621792" y="1346949"/>
            <a:ext cx="8065008" cy="4996342"/>
          </a:xfrm>
          <a:prstGeom prst="rect">
            <a:avLst/>
          </a:prstGeom>
        </p:spPr>
      </p:pic>
    </p:spTree>
    <p:extLst>
      <p:ext uri="{BB962C8B-B14F-4D97-AF65-F5344CB8AC3E}">
        <p14:creationId xmlns:p14="http://schemas.microsoft.com/office/powerpoint/2010/main" val="2392445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FAFA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0"/>
            <a:ext cx="12191695" cy="73152"/>
          </a:xfrm>
          <a:prstGeom prst="rect">
            <a:avLst/>
          </a:prstGeom>
          <a:solidFill>
            <a:srgbClr val="1B5E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731520" y="274320"/>
            <a:ext cx="10741378" cy="523220"/>
          </a:xfrm>
          <a:prstGeom prst="rect">
            <a:avLst/>
          </a:prstGeom>
          <a:noFill/>
        </p:spPr>
        <p:txBody>
          <a:bodyPr wrap="square">
            <a:spAutoFit/>
          </a:bodyPr>
          <a:lstStyle/>
          <a:p>
            <a:pPr algn="l"/>
            <a:r>
              <a:rPr sz="2800" b="1">
                <a:solidFill>
                  <a:srgbClr val="14243E"/>
                </a:solidFill>
                <a:latin typeface="Georgia"/>
              </a:rPr>
              <a:t>Effectiveness: Groundwater Levels</a:t>
            </a:r>
            <a:r>
              <a:rPr lang="en-US" sz="2800" b="1">
                <a:solidFill>
                  <a:srgbClr val="14243E"/>
                </a:solidFill>
                <a:latin typeface="Georgia"/>
              </a:rPr>
              <a:t> – Eastside Injection</a:t>
            </a:r>
            <a:endParaRPr sz="2800" b="1">
              <a:solidFill>
                <a:srgbClr val="14243E"/>
              </a:solidFill>
              <a:latin typeface="Georgia"/>
            </a:endParaRPr>
          </a:p>
        </p:txBody>
      </p:sp>
      <p:sp>
        <p:nvSpPr>
          <p:cNvPr id="5" name="Rectangle 4"/>
          <p:cNvSpPr/>
          <p:nvPr/>
        </p:nvSpPr>
        <p:spPr>
          <a:xfrm>
            <a:off x="731520" y="960120"/>
            <a:ext cx="2743200" cy="36576"/>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0" y="6400800"/>
            <a:ext cx="12191695" cy="457200"/>
          </a:xfrm>
          <a:prstGeom prst="rect">
            <a:avLst/>
          </a:prstGeom>
          <a:solidFill>
            <a:srgbClr val="1424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457200" y="6446520"/>
            <a:ext cx="7315200" cy="365760"/>
          </a:xfrm>
          <a:prstGeom prst="rect">
            <a:avLst/>
          </a:prstGeom>
          <a:noFill/>
        </p:spPr>
        <p:txBody>
          <a:bodyPr wrap="square">
            <a:spAutoFit/>
          </a:bodyPr>
          <a:lstStyle/>
          <a:p>
            <a:pPr algn="l"/>
            <a:r>
              <a:rPr sz="1000" b="0">
                <a:solidFill>
                  <a:srgbClr val="FFFFFF"/>
                </a:solidFill>
                <a:latin typeface="Calibri"/>
              </a:rPr>
              <a:t>MCWRA-SVBGSA Joint Workshop  |  May 18, 2026  |  C&amp;E Canals</a:t>
            </a:r>
          </a:p>
        </p:txBody>
      </p:sp>
      <p:sp>
        <p:nvSpPr>
          <p:cNvPr id="8" name="TextBox 7"/>
          <p:cNvSpPr txBox="1"/>
          <p:nvPr/>
        </p:nvSpPr>
        <p:spPr>
          <a:xfrm>
            <a:off x="9144000" y="6446520"/>
            <a:ext cx="2743200" cy="365760"/>
          </a:xfrm>
          <a:prstGeom prst="rect">
            <a:avLst/>
          </a:prstGeom>
          <a:noFill/>
        </p:spPr>
        <p:txBody>
          <a:bodyPr wrap="square">
            <a:spAutoFit/>
          </a:bodyPr>
          <a:lstStyle/>
          <a:p>
            <a:pPr algn="r"/>
            <a:r>
              <a:rPr sz="1000" b="0">
                <a:solidFill>
                  <a:srgbClr val="A8DAD5"/>
                </a:solidFill>
                <a:latin typeface="Calibri"/>
              </a:rPr>
              <a:t>Integrated Implementation Strategy</a:t>
            </a:r>
          </a:p>
        </p:txBody>
      </p:sp>
      <p:sp>
        <p:nvSpPr>
          <p:cNvPr id="10" name="Rectangle 9"/>
          <p:cNvSpPr/>
          <p:nvPr/>
        </p:nvSpPr>
        <p:spPr>
          <a:xfrm>
            <a:off x="7955279" y="812153"/>
            <a:ext cx="3517619" cy="1224807"/>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a:xfrm>
            <a:off x="7998178" y="852996"/>
            <a:ext cx="3410147" cy="457200"/>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7955280" y="933429"/>
            <a:ext cx="3291840" cy="400110"/>
          </a:xfrm>
          <a:prstGeom prst="rect">
            <a:avLst/>
          </a:prstGeom>
          <a:noFill/>
        </p:spPr>
        <p:txBody>
          <a:bodyPr wrap="square">
            <a:spAutoFit/>
          </a:bodyPr>
          <a:lstStyle/>
          <a:p>
            <a:pPr algn="l"/>
            <a:r>
              <a:rPr sz="2000" b="1">
                <a:solidFill>
                  <a:srgbClr val="FFFFFF"/>
                </a:solidFill>
                <a:latin typeface="Calibri"/>
              </a:rPr>
              <a:t>Groundwater Levels</a:t>
            </a:r>
          </a:p>
        </p:txBody>
      </p:sp>
      <p:sp>
        <p:nvSpPr>
          <p:cNvPr id="13" name="TextBox 12"/>
          <p:cNvSpPr txBox="1"/>
          <p:nvPr/>
        </p:nvSpPr>
        <p:spPr>
          <a:xfrm>
            <a:off x="8062751" y="1390629"/>
            <a:ext cx="3410147" cy="646331"/>
          </a:xfrm>
          <a:prstGeom prst="rect">
            <a:avLst/>
          </a:prstGeom>
          <a:noFill/>
        </p:spPr>
        <p:txBody>
          <a:bodyPr wrap="square">
            <a:spAutoFit/>
          </a:bodyPr>
          <a:lstStyle/>
          <a:p>
            <a:pPr>
              <a:spcAft>
                <a:spcPts val="600"/>
              </a:spcAft>
            </a:pPr>
            <a:r>
              <a:rPr lang="en-US">
                <a:solidFill>
                  <a:srgbClr val="1E293B"/>
                </a:solidFill>
              </a:rPr>
              <a:t>Raises groundwater levels by up to 20 ft</a:t>
            </a:r>
            <a:endParaRPr>
              <a:solidFill>
                <a:srgbClr val="1E293B"/>
              </a:solidFill>
              <a:latin typeface="Calibri"/>
            </a:endParaRPr>
          </a:p>
        </p:txBody>
      </p:sp>
      <p:pic>
        <p:nvPicPr>
          <p:cNvPr id="15" name="Picture 14" descr="A map of the different types of water resources&#10;&#10;AI-generated content may be incorrect.">
            <a:extLst>
              <a:ext uri="{FF2B5EF4-FFF2-40B4-BE49-F238E27FC236}">
                <a16:creationId xmlns:a16="http://schemas.microsoft.com/office/drawing/2014/main" id="{2A125783-7797-B36D-78B4-17152FF1BAD1}"/>
              </a:ext>
            </a:extLst>
          </p:cNvPr>
          <p:cNvPicPr>
            <a:picLocks noChangeAspect="1"/>
          </p:cNvPicPr>
          <p:nvPr/>
        </p:nvPicPr>
        <p:blipFill>
          <a:blip r:embed="rId3"/>
          <a:srcRect l="-290" t="33698" r="290" b="33333"/>
          <a:stretch>
            <a:fillRect/>
          </a:stretch>
        </p:blipFill>
        <p:spPr>
          <a:xfrm>
            <a:off x="4327379" y="2150015"/>
            <a:ext cx="7407350" cy="3895832"/>
          </a:xfrm>
          <a:prstGeom prst="rect">
            <a:avLst/>
          </a:prstGeom>
        </p:spPr>
      </p:pic>
      <p:pic>
        <p:nvPicPr>
          <p:cNvPr id="16" name="Picture 15" descr="A map of the upper east end of the upper east end of the upper east end of the upper east end of the upper east end of the upper east end of the upper east end of the&#10;&#10;AI-generated content may be incorrect.">
            <a:extLst>
              <a:ext uri="{FF2B5EF4-FFF2-40B4-BE49-F238E27FC236}">
                <a16:creationId xmlns:a16="http://schemas.microsoft.com/office/drawing/2014/main" id="{77E82BAF-CC09-D61E-2D65-6955CAB8DA49}"/>
              </a:ext>
            </a:extLst>
          </p:cNvPr>
          <p:cNvPicPr>
            <a:picLocks noChangeAspect="1"/>
          </p:cNvPicPr>
          <p:nvPr/>
        </p:nvPicPr>
        <p:blipFill>
          <a:blip r:embed="rId4"/>
          <a:srcRect l="-340" t="33333" r="24254" b="33333"/>
          <a:stretch>
            <a:fillRect/>
          </a:stretch>
        </p:blipFill>
        <p:spPr>
          <a:xfrm>
            <a:off x="481555" y="2096581"/>
            <a:ext cx="5660093" cy="397594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1424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731520" y="2560320"/>
            <a:ext cx="1828800" cy="54864"/>
          </a:xfrm>
          <a:prstGeom prst="rect">
            <a:avLst/>
          </a:prstGeom>
          <a:solidFill>
            <a:srgbClr val="218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731520" y="2743200"/>
            <a:ext cx="10058400" cy="914400"/>
          </a:xfrm>
          <a:prstGeom prst="rect">
            <a:avLst/>
          </a:prstGeom>
          <a:noFill/>
        </p:spPr>
        <p:txBody>
          <a:bodyPr wrap="square">
            <a:spAutoFit/>
          </a:bodyPr>
          <a:lstStyle/>
          <a:p>
            <a:pPr algn="l"/>
            <a:r>
              <a:rPr sz="4000" b="1">
                <a:solidFill>
                  <a:srgbClr val="FFFFFF"/>
                </a:solidFill>
                <a:latin typeface="Georgia"/>
              </a:rPr>
              <a:t>Questions &amp; Discussion</a:t>
            </a:r>
          </a:p>
        </p:txBody>
      </p:sp>
      <p:sp>
        <p:nvSpPr>
          <p:cNvPr id="5" name="TextBox 4"/>
          <p:cNvSpPr txBox="1"/>
          <p:nvPr/>
        </p:nvSpPr>
        <p:spPr>
          <a:xfrm>
            <a:off x="731520" y="3931920"/>
            <a:ext cx="10058400" cy="457200"/>
          </a:xfrm>
          <a:prstGeom prst="rect">
            <a:avLst/>
          </a:prstGeom>
          <a:noFill/>
        </p:spPr>
        <p:txBody>
          <a:bodyPr wrap="square">
            <a:spAutoFit/>
          </a:bodyPr>
          <a:lstStyle/>
          <a:p>
            <a:pPr algn="l"/>
            <a:r>
              <a:rPr sz="2000" b="1">
                <a:solidFill>
                  <a:srgbClr val="A8DAD5"/>
                </a:solidFill>
                <a:latin typeface="Calibri"/>
              </a:rPr>
              <a:t>Emily Gardner</a:t>
            </a:r>
          </a:p>
        </p:txBody>
      </p:sp>
      <p:sp>
        <p:nvSpPr>
          <p:cNvPr id="6" name="TextBox 5"/>
          <p:cNvSpPr txBox="1"/>
          <p:nvPr/>
        </p:nvSpPr>
        <p:spPr>
          <a:xfrm>
            <a:off x="731520" y="4389120"/>
            <a:ext cx="10058400" cy="457200"/>
          </a:xfrm>
          <a:prstGeom prst="rect">
            <a:avLst/>
          </a:prstGeom>
          <a:noFill/>
        </p:spPr>
        <p:txBody>
          <a:bodyPr wrap="square">
            <a:spAutoFit/>
          </a:bodyPr>
          <a:lstStyle/>
          <a:p>
            <a:pPr algn="l"/>
            <a:r>
              <a:rPr sz="1600" b="0">
                <a:solidFill>
                  <a:srgbClr val="94A3B8"/>
                </a:solidFill>
                <a:latin typeface="Calibri"/>
              </a:rPr>
              <a:t>Deputy General Manager, SVBGSA</a:t>
            </a:r>
          </a:p>
        </p:txBody>
      </p:sp>
      <p:sp>
        <p:nvSpPr>
          <p:cNvPr id="7" name="TextBox 6"/>
          <p:cNvSpPr txBox="1"/>
          <p:nvPr/>
        </p:nvSpPr>
        <p:spPr>
          <a:xfrm>
            <a:off x="731520" y="4846320"/>
            <a:ext cx="10058400" cy="457200"/>
          </a:xfrm>
          <a:prstGeom prst="rect">
            <a:avLst/>
          </a:prstGeom>
          <a:noFill/>
        </p:spPr>
        <p:txBody>
          <a:bodyPr wrap="square">
            <a:spAutoFit/>
          </a:bodyPr>
          <a:lstStyle/>
          <a:p>
            <a:pPr algn="l"/>
            <a:r>
              <a:rPr sz="1400" b="0">
                <a:solidFill>
                  <a:srgbClr val="94A3B8"/>
                </a:solidFill>
                <a:latin typeface="Calibri"/>
              </a:rPr>
              <a:t>gardnere@svbgsa.org</a:t>
            </a:r>
          </a:p>
        </p:txBody>
      </p:sp>
      <p:sp>
        <p:nvSpPr>
          <p:cNvPr id="8" name="Rectangle 7"/>
          <p:cNvSpPr/>
          <p:nvPr/>
        </p:nvSpPr>
        <p:spPr>
          <a:xfrm>
            <a:off x="0" y="6400800"/>
            <a:ext cx="12191695" cy="457200"/>
          </a:xfrm>
          <a:prstGeom prst="rect">
            <a:avLst/>
          </a:prstGeom>
          <a:solidFill>
            <a:srgbClr val="1424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457200" y="6446520"/>
            <a:ext cx="7315200" cy="365760"/>
          </a:xfrm>
          <a:prstGeom prst="rect">
            <a:avLst/>
          </a:prstGeom>
          <a:noFill/>
        </p:spPr>
        <p:txBody>
          <a:bodyPr wrap="square">
            <a:spAutoFit/>
          </a:bodyPr>
          <a:lstStyle/>
          <a:p>
            <a:pPr algn="l"/>
            <a:r>
              <a:rPr sz="1000" b="0">
                <a:solidFill>
                  <a:srgbClr val="FFFFFF"/>
                </a:solidFill>
                <a:latin typeface="Calibri"/>
              </a:rPr>
              <a:t>MCWRA-SVBGSA Joint Workshop  |  May 18, 2026  |  C&amp;E Canals</a:t>
            </a:r>
          </a:p>
        </p:txBody>
      </p:sp>
      <p:sp>
        <p:nvSpPr>
          <p:cNvPr id="10" name="TextBox 9"/>
          <p:cNvSpPr txBox="1"/>
          <p:nvPr/>
        </p:nvSpPr>
        <p:spPr>
          <a:xfrm>
            <a:off x="9144000" y="6446520"/>
            <a:ext cx="2743200" cy="365760"/>
          </a:xfrm>
          <a:prstGeom prst="rect">
            <a:avLst/>
          </a:prstGeom>
          <a:noFill/>
        </p:spPr>
        <p:txBody>
          <a:bodyPr wrap="square">
            <a:spAutoFit/>
          </a:bodyPr>
          <a:lstStyle/>
          <a:p>
            <a:pPr algn="r"/>
            <a:r>
              <a:rPr sz="1000" b="0">
                <a:solidFill>
                  <a:srgbClr val="A8DAD5"/>
                </a:solidFill>
                <a:latin typeface="Calibri"/>
              </a:rPr>
              <a:t>Integrated Implementation Strategy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142221EEC1AB4ABCF24D65452D981E" ma:contentTypeVersion="16" ma:contentTypeDescription="Create a new document." ma:contentTypeScope="" ma:versionID="42a1bc4f3fcc495b1160cbdcac632fee">
  <xsd:schema xmlns:xsd="http://www.w3.org/2001/XMLSchema" xmlns:xs="http://www.w3.org/2001/XMLSchema" xmlns:p="http://schemas.microsoft.com/office/2006/metadata/properties" xmlns:ns1="http://schemas.microsoft.com/sharepoint/v3" xmlns:ns2="0a3dd8a8-affc-4bc3-95ca-68292885dd3e" xmlns:ns3="0ba9c611-1ca1-4a59-a49c-dfebfb7047b5" targetNamespace="http://schemas.microsoft.com/office/2006/metadata/properties" ma:root="true" ma:fieldsID="616e1ef94a1c2a574887fb53dd5f5cf5" ns1:_="" ns2:_="" ns3:_="">
    <xsd:import namespace="http://schemas.microsoft.com/sharepoint/v3"/>
    <xsd:import namespace="0a3dd8a8-affc-4bc3-95ca-68292885dd3e"/>
    <xsd:import namespace="0ba9c611-1ca1-4a59-a49c-dfebfb7047b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1:_ip_UnifiedCompliancePolicyProperties" minOccurs="0"/>
                <xsd:element ref="ns1:_ip_UnifiedCompliancePolicyUIAction"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3dd8a8-affc-4bc3-95ca-68292885d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11d4f8f-1a9d-4a83-84c5-09e6ae0e0ac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a9c611-1ca1-4a59-a49c-dfebfb7047b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c14486d-7804-48c9-bac6-5c5b7a991723}" ma:internalName="TaxCatchAll" ma:showField="CatchAllData" ma:web="0ba9c611-1ca1-4a59-a49c-dfebfb7047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0a3dd8a8-affc-4bc3-95ca-68292885dd3e">
      <Terms xmlns="http://schemas.microsoft.com/office/infopath/2007/PartnerControls"/>
    </lcf76f155ced4ddcb4097134ff3c332f>
    <TaxCatchAll xmlns="0ba9c611-1ca1-4a59-a49c-dfebfb7047b5" xsi:nil="true"/>
  </documentManagement>
</p:properties>
</file>

<file path=customXml/itemProps1.xml><?xml version="1.0" encoding="utf-8"?>
<ds:datastoreItem xmlns:ds="http://schemas.openxmlformats.org/officeDocument/2006/customXml" ds:itemID="{808FA9C1-353C-40C5-BC23-26987F66E363}">
  <ds:schemaRefs>
    <ds:schemaRef ds:uri="0a3dd8a8-affc-4bc3-95ca-68292885dd3e"/>
    <ds:schemaRef ds:uri="0ba9c611-1ca1-4a59-a49c-dfebfb7047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26165F6-62A8-4E0E-962B-0BF2C46DDE1C}">
  <ds:schemaRefs>
    <ds:schemaRef ds:uri="http://schemas.microsoft.com/sharepoint/v3/contenttype/forms"/>
  </ds:schemaRefs>
</ds:datastoreItem>
</file>

<file path=customXml/itemProps3.xml><?xml version="1.0" encoding="utf-8"?>
<ds:datastoreItem xmlns:ds="http://schemas.openxmlformats.org/officeDocument/2006/customXml" ds:itemID="{B3ED95BA-70EF-4AC9-935C-697565CE37EC}">
  <ds:schemaRefs>
    <ds:schemaRef ds:uri="0a3dd8a8-affc-4bc3-95ca-68292885dd3e"/>
    <ds:schemaRef ds:uri="0ba9c611-1ca1-4a59-a49c-dfebfb7047b5"/>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5</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Piret Harmon</dc:creator>
  <cp:keywords/>
  <dc:description>generated using python-pptx</dc:description>
  <cp:revision>1</cp:revision>
  <dcterms:created xsi:type="dcterms:W3CDTF">2013-01-27T09:14:16Z</dcterms:created>
  <dcterms:modified xsi:type="dcterms:W3CDTF">2026-05-13T23:50:02Z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0x01010084142221EEC1AB4ABCF24D65452D981E</vt:lpwstr>
  </property>
  <property fmtid="{D5CDD505-2E9C-101B-9397-08002B2CF9AE}" pid="3" name="MediaServiceImageTags">
    <vt:lpwstr/>
  </property>
</Properties>
</file>