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8" r:id="rId6"/>
    <p:sldId id="279" r:id="rId7"/>
    <p:sldId id="280" r:id="rId8"/>
    <p:sldId id="281" r:id="rId9"/>
    <p:sldId id="271" r:id="rId10"/>
    <p:sldId id="263" r:id="rId11"/>
    <p:sldId id="282" r:id="rId12"/>
    <p:sldId id="27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BCB2AE-0A98-4777-9DD4-FA0DF0F5D194}" v="7" dt="2026-05-12T01:55:31.5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24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ret Harmon" userId="2fe2fc96-7ad5-47f6-922d-abd2d7ac7d58" providerId="ADAL" clId="{51236901-6223-4E12-9D95-813E367970EC}"/>
    <pc:docChg chg="custSel addSld delSld modSld">
      <pc:chgData name="Piret Harmon" userId="2fe2fc96-7ad5-47f6-922d-abd2d7ac7d58" providerId="ADAL" clId="{51236901-6223-4E12-9D95-813E367970EC}" dt="2026-05-12T01:57:08.632" v="163" actId="14100"/>
      <pc:docMkLst>
        <pc:docMk/>
      </pc:docMkLst>
      <pc:sldChg chg="delSp modSp add del mod">
        <pc:chgData name="Piret Harmon" userId="2fe2fc96-7ad5-47f6-922d-abd2d7ac7d58" providerId="ADAL" clId="{51236901-6223-4E12-9D95-813E367970EC}" dt="2026-05-12T01:51:04.618" v="105"/>
        <pc:sldMkLst>
          <pc:docMk/>
          <pc:sldMk cId="0" sldId="258"/>
        </pc:sldMkLst>
        <pc:spChg chg="mod">
          <ac:chgData name="Piret Harmon" userId="2fe2fc96-7ad5-47f6-922d-abd2d7ac7d58" providerId="ADAL" clId="{51236901-6223-4E12-9D95-813E367970EC}" dt="2026-05-11T21:33:06.249" v="10" actId="14100"/>
          <ac:spMkLst>
            <pc:docMk/>
            <pc:sldMk cId="0" sldId="258"/>
            <ac:spMk id="9" creationId="{00000000-0000-0000-0000-000000000000}"/>
          </ac:spMkLst>
        </pc:spChg>
        <pc:spChg chg="mod">
          <ac:chgData name="Piret Harmon" userId="2fe2fc96-7ad5-47f6-922d-abd2d7ac7d58" providerId="ADAL" clId="{51236901-6223-4E12-9D95-813E367970EC}" dt="2026-05-11T21:33:13.403" v="11" actId="255"/>
          <ac:spMkLst>
            <pc:docMk/>
            <pc:sldMk cId="0" sldId="258"/>
            <ac:spMk id="11" creationId="{00000000-0000-0000-0000-000000000000}"/>
          </ac:spMkLst>
        </pc:spChg>
        <pc:spChg chg="del">
          <ac:chgData name="Piret Harmon" userId="2fe2fc96-7ad5-47f6-922d-abd2d7ac7d58" providerId="ADAL" clId="{51236901-6223-4E12-9D95-813E367970EC}" dt="2026-05-11T21:32:44.967" v="1" actId="478"/>
          <ac:spMkLst>
            <pc:docMk/>
            <pc:sldMk cId="0" sldId="258"/>
            <ac:spMk id="12" creationId="{00000000-0000-0000-0000-000000000000}"/>
          </ac:spMkLst>
        </pc:spChg>
        <pc:spChg chg="del">
          <ac:chgData name="Piret Harmon" userId="2fe2fc96-7ad5-47f6-922d-abd2d7ac7d58" providerId="ADAL" clId="{51236901-6223-4E12-9D95-813E367970EC}" dt="2026-05-11T21:32:54.039" v="5" actId="478"/>
          <ac:spMkLst>
            <pc:docMk/>
            <pc:sldMk cId="0" sldId="258"/>
            <ac:spMk id="13" creationId="{00000000-0000-0000-0000-000000000000}"/>
          </ac:spMkLst>
        </pc:spChg>
        <pc:spChg chg="del">
          <ac:chgData name="Piret Harmon" userId="2fe2fc96-7ad5-47f6-922d-abd2d7ac7d58" providerId="ADAL" clId="{51236901-6223-4E12-9D95-813E367970EC}" dt="2026-05-11T21:32:42.721" v="0" actId="478"/>
          <ac:spMkLst>
            <pc:docMk/>
            <pc:sldMk cId="0" sldId="258"/>
            <ac:spMk id="14" creationId="{00000000-0000-0000-0000-000000000000}"/>
          </ac:spMkLst>
        </pc:spChg>
        <pc:spChg chg="del">
          <ac:chgData name="Piret Harmon" userId="2fe2fc96-7ad5-47f6-922d-abd2d7ac7d58" providerId="ADAL" clId="{51236901-6223-4E12-9D95-813E367970EC}" dt="2026-05-11T21:32:42.721" v="0" actId="478"/>
          <ac:spMkLst>
            <pc:docMk/>
            <pc:sldMk cId="0" sldId="258"/>
            <ac:spMk id="15" creationId="{00000000-0000-0000-0000-000000000000}"/>
          </ac:spMkLst>
        </pc:spChg>
        <pc:spChg chg="del">
          <ac:chgData name="Piret Harmon" userId="2fe2fc96-7ad5-47f6-922d-abd2d7ac7d58" providerId="ADAL" clId="{51236901-6223-4E12-9D95-813E367970EC}" dt="2026-05-11T21:32:46.807" v="2" actId="478"/>
          <ac:spMkLst>
            <pc:docMk/>
            <pc:sldMk cId="0" sldId="258"/>
            <ac:spMk id="16" creationId="{00000000-0000-0000-0000-000000000000}"/>
          </ac:spMkLst>
        </pc:spChg>
        <pc:spChg chg="del">
          <ac:chgData name="Piret Harmon" userId="2fe2fc96-7ad5-47f6-922d-abd2d7ac7d58" providerId="ADAL" clId="{51236901-6223-4E12-9D95-813E367970EC}" dt="2026-05-11T21:32:56.043" v="6" actId="478"/>
          <ac:spMkLst>
            <pc:docMk/>
            <pc:sldMk cId="0" sldId="258"/>
            <ac:spMk id="17" creationId="{00000000-0000-0000-0000-000000000000}"/>
          </ac:spMkLst>
        </pc:spChg>
        <pc:spChg chg="del">
          <ac:chgData name="Piret Harmon" userId="2fe2fc96-7ad5-47f6-922d-abd2d7ac7d58" providerId="ADAL" clId="{51236901-6223-4E12-9D95-813E367970EC}" dt="2026-05-11T21:32:42.721" v="0" actId="478"/>
          <ac:spMkLst>
            <pc:docMk/>
            <pc:sldMk cId="0" sldId="258"/>
            <ac:spMk id="18" creationId="{00000000-0000-0000-0000-000000000000}"/>
          </ac:spMkLst>
        </pc:spChg>
        <pc:spChg chg="del">
          <ac:chgData name="Piret Harmon" userId="2fe2fc96-7ad5-47f6-922d-abd2d7ac7d58" providerId="ADAL" clId="{51236901-6223-4E12-9D95-813E367970EC}" dt="2026-05-11T21:32:42.721" v="0" actId="478"/>
          <ac:spMkLst>
            <pc:docMk/>
            <pc:sldMk cId="0" sldId="258"/>
            <ac:spMk id="19" creationId="{00000000-0000-0000-0000-000000000000}"/>
          </ac:spMkLst>
        </pc:spChg>
        <pc:spChg chg="del">
          <ac:chgData name="Piret Harmon" userId="2fe2fc96-7ad5-47f6-922d-abd2d7ac7d58" providerId="ADAL" clId="{51236901-6223-4E12-9D95-813E367970EC}" dt="2026-05-11T21:32:48.582" v="3" actId="478"/>
          <ac:spMkLst>
            <pc:docMk/>
            <pc:sldMk cId="0" sldId="258"/>
            <ac:spMk id="20" creationId="{00000000-0000-0000-0000-000000000000}"/>
          </ac:spMkLst>
        </pc:spChg>
        <pc:spChg chg="del">
          <ac:chgData name="Piret Harmon" userId="2fe2fc96-7ad5-47f6-922d-abd2d7ac7d58" providerId="ADAL" clId="{51236901-6223-4E12-9D95-813E367970EC}" dt="2026-05-11T21:32:59.343" v="7" actId="478"/>
          <ac:spMkLst>
            <pc:docMk/>
            <pc:sldMk cId="0" sldId="258"/>
            <ac:spMk id="21" creationId="{00000000-0000-0000-0000-000000000000}"/>
          </ac:spMkLst>
        </pc:spChg>
        <pc:spChg chg="del">
          <ac:chgData name="Piret Harmon" userId="2fe2fc96-7ad5-47f6-922d-abd2d7ac7d58" providerId="ADAL" clId="{51236901-6223-4E12-9D95-813E367970EC}" dt="2026-05-11T21:32:42.721" v="0" actId="478"/>
          <ac:spMkLst>
            <pc:docMk/>
            <pc:sldMk cId="0" sldId="258"/>
            <ac:spMk id="22" creationId="{00000000-0000-0000-0000-000000000000}"/>
          </ac:spMkLst>
        </pc:spChg>
        <pc:spChg chg="del">
          <ac:chgData name="Piret Harmon" userId="2fe2fc96-7ad5-47f6-922d-abd2d7ac7d58" providerId="ADAL" clId="{51236901-6223-4E12-9D95-813E367970EC}" dt="2026-05-11T21:32:42.721" v="0" actId="478"/>
          <ac:spMkLst>
            <pc:docMk/>
            <pc:sldMk cId="0" sldId="258"/>
            <ac:spMk id="23" creationId="{00000000-0000-0000-0000-000000000000}"/>
          </ac:spMkLst>
        </pc:spChg>
        <pc:spChg chg="del">
          <ac:chgData name="Piret Harmon" userId="2fe2fc96-7ad5-47f6-922d-abd2d7ac7d58" providerId="ADAL" clId="{51236901-6223-4E12-9D95-813E367970EC}" dt="2026-05-11T21:32:50.487" v="4" actId="478"/>
          <ac:spMkLst>
            <pc:docMk/>
            <pc:sldMk cId="0" sldId="258"/>
            <ac:spMk id="24" creationId="{00000000-0000-0000-0000-000000000000}"/>
          </ac:spMkLst>
        </pc:spChg>
        <pc:spChg chg="del">
          <ac:chgData name="Piret Harmon" userId="2fe2fc96-7ad5-47f6-922d-abd2d7ac7d58" providerId="ADAL" clId="{51236901-6223-4E12-9D95-813E367970EC}" dt="2026-05-11T21:33:01.712" v="8" actId="478"/>
          <ac:spMkLst>
            <pc:docMk/>
            <pc:sldMk cId="0" sldId="258"/>
            <ac:spMk id="25" creationId="{00000000-0000-0000-0000-000000000000}"/>
          </ac:spMkLst>
        </pc:spChg>
        <pc:spChg chg="del">
          <ac:chgData name="Piret Harmon" userId="2fe2fc96-7ad5-47f6-922d-abd2d7ac7d58" providerId="ADAL" clId="{51236901-6223-4E12-9D95-813E367970EC}" dt="2026-05-11T21:32:42.721" v="0" actId="478"/>
          <ac:spMkLst>
            <pc:docMk/>
            <pc:sldMk cId="0" sldId="258"/>
            <ac:spMk id="26" creationId="{00000000-0000-0000-0000-000000000000}"/>
          </ac:spMkLst>
        </pc:spChg>
        <pc:spChg chg="del">
          <ac:chgData name="Piret Harmon" userId="2fe2fc96-7ad5-47f6-922d-abd2d7ac7d58" providerId="ADAL" clId="{51236901-6223-4E12-9D95-813E367970EC}" dt="2026-05-11T21:32:42.721" v="0" actId="478"/>
          <ac:spMkLst>
            <pc:docMk/>
            <pc:sldMk cId="0" sldId="258"/>
            <ac:spMk id="27" creationId="{00000000-0000-0000-0000-000000000000}"/>
          </ac:spMkLst>
        </pc:spChg>
      </pc:sldChg>
      <pc:sldChg chg="modSp del mod">
        <pc:chgData name="Piret Harmon" userId="2fe2fc96-7ad5-47f6-922d-abd2d7ac7d58" providerId="ADAL" clId="{51236901-6223-4E12-9D95-813E367970EC}" dt="2026-05-12T01:52:36.110" v="111" actId="47"/>
        <pc:sldMkLst>
          <pc:docMk/>
          <pc:sldMk cId="0" sldId="261"/>
        </pc:sldMkLst>
        <pc:spChg chg="mod">
          <ac:chgData name="Piret Harmon" userId="2fe2fc96-7ad5-47f6-922d-abd2d7ac7d58" providerId="ADAL" clId="{51236901-6223-4E12-9D95-813E367970EC}" dt="2026-05-11T21:33:24.217" v="12" actId="1076"/>
          <ac:spMkLst>
            <pc:docMk/>
            <pc:sldMk cId="0" sldId="261"/>
            <ac:spMk id="16" creationId="{00000000-0000-0000-0000-000000000000}"/>
          </ac:spMkLst>
        </pc:spChg>
      </pc:sldChg>
      <pc:sldChg chg="del">
        <pc:chgData name="Piret Harmon" userId="2fe2fc96-7ad5-47f6-922d-abd2d7ac7d58" providerId="ADAL" clId="{51236901-6223-4E12-9D95-813E367970EC}" dt="2026-05-12T01:52:27.952" v="110" actId="47"/>
        <pc:sldMkLst>
          <pc:docMk/>
          <pc:sldMk cId="0" sldId="262"/>
        </pc:sldMkLst>
      </pc:sldChg>
      <pc:sldChg chg="modSp add mod">
        <pc:chgData name="Piret Harmon" userId="2fe2fc96-7ad5-47f6-922d-abd2d7ac7d58" providerId="ADAL" clId="{51236901-6223-4E12-9D95-813E367970EC}" dt="2026-05-12T01:56:00.712" v="153" actId="255"/>
        <pc:sldMkLst>
          <pc:docMk/>
          <pc:sldMk cId="0" sldId="263"/>
        </pc:sldMkLst>
        <pc:spChg chg="mod">
          <ac:chgData name="Piret Harmon" userId="2fe2fc96-7ad5-47f6-922d-abd2d7ac7d58" providerId="ADAL" clId="{51236901-6223-4E12-9D95-813E367970EC}" dt="2026-05-12T01:55:52.003" v="152" actId="14100"/>
          <ac:spMkLst>
            <pc:docMk/>
            <pc:sldMk cId="0" sldId="263"/>
            <ac:spMk id="9" creationId="{00000000-0000-0000-0000-000000000000}"/>
          </ac:spMkLst>
        </pc:spChg>
        <pc:spChg chg="mod">
          <ac:chgData name="Piret Harmon" userId="2fe2fc96-7ad5-47f6-922d-abd2d7ac7d58" providerId="ADAL" clId="{51236901-6223-4E12-9D95-813E367970EC}" dt="2026-05-12T01:56:00.712" v="153" actId="255"/>
          <ac:spMkLst>
            <pc:docMk/>
            <pc:sldMk cId="0" sldId="263"/>
            <ac:spMk id="12" creationId="{00000000-0000-0000-0000-000000000000}"/>
          </ac:spMkLst>
        </pc:spChg>
      </pc:sldChg>
      <pc:sldChg chg="del">
        <pc:chgData name="Piret Harmon" userId="2fe2fc96-7ad5-47f6-922d-abd2d7ac7d58" providerId="ADAL" clId="{51236901-6223-4E12-9D95-813E367970EC}" dt="2026-05-12T01:53:02.684" v="114" actId="47"/>
        <pc:sldMkLst>
          <pc:docMk/>
          <pc:sldMk cId="0" sldId="264"/>
        </pc:sldMkLst>
      </pc:sldChg>
      <pc:sldChg chg="modSp mod">
        <pc:chgData name="Piret Harmon" userId="2fe2fc96-7ad5-47f6-922d-abd2d7ac7d58" providerId="ADAL" clId="{51236901-6223-4E12-9D95-813E367970EC}" dt="2026-05-11T21:33:42.749" v="23" actId="20577"/>
        <pc:sldMkLst>
          <pc:docMk/>
          <pc:sldMk cId="0" sldId="271"/>
        </pc:sldMkLst>
        <pc:spChg chg="mod">
          <ac:chgData name="Piret Harmon" userId="2fe2fc96-7ad5-47f6-922d-abd2d7ac7d58" providerId="ADAL" clId="{51236901-6223-4E12-9D95-813E367970EC}" dt="2026-05-11T21:33:32.343" v="16" actId="20577"/>
          <ac:spMkLst>
            <pc:docMk/>
            <pc:sldMk cId="0" sldId="271"/>
            <ac:spMk id="11" creationId="{00000000-0000-0000-0000-000000000000}"/>
          </ac:spMkLst>
        </pc:spChg>
        <pc:spChg chg="mod">
          <ac:chgData name="Piret Harmon" userId="2fe2fc96-7ad5-47f6-922d-abd2d7ac7d58" providerId="ADAL" clId="{51236901-6223-4E12-9D95-813E367970EC}" dt="2026-05-11T21:33:38.225" v="20" actId="20577"/>
          <ac:spMkLst>
            <pc:docMk/>
            <pc:sldMk cId="0" sldId="271"/>
            <ac:spMk id="15" creationId="{00000000-0000-0000-0000-000000000000}"/>
          </ac:spMkLst>
        </pc:spChg>
        <pc:spChg chg="mod">
          <ac:chgData name="Piret Harmon" userId="2fe2fc96-7ad5-47f6-922d-abd2d7ac7d58" providerId="ADAL" clId="{51236901-6223-4E12-9D95-813E367970EC}" dt="2026-05-11T21:33:42.749" v="23" actId="20577"/>
          <ac:spMkLst>
            <pc:docMk/>
            <pc:sldMk cId="0" sldId="271"/>
            <ac:spMk id="19" creationId="{00000000-0000-0000-0000-000000000000}"/>
          </ac:spMkLst>
        </pc:spChg>
      </pc:sldChg>
      <pc:sldChg chg="del">
        <pc:chgData name="Piret Harmon" userId="2fe2fc96-7ad5-47f6-922d-abd2d7ac7d58" providerId="ADAL" clId="{51236901-6223-4E12-9D95-813E367970EC}" dt="2026-05-12T01:51:50.601" v="108" actId="47"/>
        <pc:sldMkLst>
          <pc:docMk/>
          <pc:sldMk cId="0" sldId="277"/>
        </pc:sldMkLst>
      </pc:sldChg>
      <pc:sldChg chg="modSp add del mod">
        <pc:chgData name="Piret Harmon" userId="2fe2fc96-7ad5-47f6-922d-abd2d7ac7d58" providerId="ADAL" clId="{51236901-6223-4E12-9D95-813E367970EC}" dt="2026-05-12T01:53:03.354" v="115" actId="47"/>
        <pc:sldMkLst>
          <pc:docMk/>
          <pc:sldMk cId="1301562896" sldId="278"/>
        </pc:sldMkLst>
        <pc:spChg chg="mod">
          <ac:chgData name="Piret Harmon" userId="2fe2fc96-7ad5-47f6-922d-abd2d7ac7d58" providerId="ADAL" clId="{51236901-6223-4E12-9D95-813E367970EC}" dt="2026-05-11T21:34:07.183" v="44" actId="20577"/>
          <ac:spMkLst>
            <pc:docMk/>
            <pc:sldMk cId="1301562896" sldId="278"/>
            <ac:spMk id="4" creationId="{BD66F7DD-F8F1-EE35-D639-998B6A9D89D8}"/>
          </ac:spMkLst>
        </pc:spChg>
        <pc:spChg chg="mod">
          <ac:chgData name="Piret Harmon" userId="2fe2fc96-7ad5-47f6-922d-abd2d7ac7d58" providerId="ADAL" clId="{51236901-6223-4E12-9D95-813E367970EC}" dt="2026-05-11T22:20:00.377" v="71" actId="20577"/>
          <ac:spMkLst>
            <pc:docMk/>
            <pc:sldMk cId="1301562896" sldId="278"/>
            <ac:spMk id="9" creationId="{17EB80A0-F754-BC9D-934B-31C56FC4230A}"/>
          </ac:spMkLst>
        </pc:spChg>
        <pc:spChg chg="mod">
          <ac:chgData name="Piret Harmon" userId="2fe2fc96-7ad5-47f6-922d-abd2d7ac7d58" providerId="ADAL" clId="{51236901-6223-4E12-9D95-813E367970EC}" dt="2026-05-11T22:20:08.240" v="96" actId="20577"/>
          <ac:spMkLst>
            <pc:docMk/>
            <pc:sldMk cId="1301562896" sldId="278"/>
            <ac:spMk id="12" creationId="{D9981285-8673-F737-A882-86DA7AC07C72}"/>
          </ac:spMkLst>
        </pc:spChg>
        <pc:spChg chg="mod">
          <ac:chgData name="Piret Harmon" userId="2fe2fc96-7ad5-47f6-922d-abd2d7ac7d58" providerId="ADAL" clId="{51236901-6223-4E12-9D95-813E367970EC}" dt="2026-05-11T22:20:17.482" v="103" actId="20577"/>
          <ac:spMkLst>
            <pc:docMk/>
            <pc:sldMk cId="1301562896" sldId="278"/>
            <ac:spMk id="13" creationId="{35811EDD-84B6-BDE7-217E-BD5DD235F1E8}"/>
          </ac:spMkLst>
        </pc:spChg>
      </pc:sldChg>
      <pc:sldChg chg="modSp add mod">
        <pc:chgData name="Piret Harmon" userId="2fe2fc96-7ad5-47f6-922d-abd2d7ac7d58" providerId="ADAL" clId="{51236901-6223-4E12-9D95-813E367970EC}" dt="2026-05-12T01:53:46.804" v="119" actId="1076"/>
        <pc:sldMkLst>
          <pc:docMk/>
          <pc:sldMk cId="0" sldId="279"/>
        </pc:sldMkLst>
        <pc:spChg chg="mod">
          <ac:chgData name="Piret Harmon" userId="2fe2fc96-7ad5-47f6-922d-abd2d7ac7d58" providerId="ADAL" clId="{51236901-6223-4E12-9D95-813E367970EC}" dt="2026-05-12T01:53:46.804" v="119" actId="1076"/>
          <ac:spMkLst>
            <pc:docMk/>
            <pc:sldMk cId="0" sldId="279"/>
            <ac:spMk id="11" creationId="{00000000-0000-0000-0000-000000000000}"/>
          </ac:spMkLst>
        </pc:spChg>
        <pc:spChg chg="mod">
          <ac:chgData name="Piret Harmon" userId="2fe2fc96-7ad5-47f6-922d-abd2d7ac7d58" providerId="ADAL" clId="{51236901-6223-4E12-9D95-813E367970EC}" dt="2026-05-12T01:53:42.785" v="118" actId="255"/>
          <ac:spMkLst>
            <pc:docMk/>
            <pc:sldMk cId="0" sldId="279"/>
            <ac:spMk id="17" creationId="{00000000-0000-0000-0000-000000000000}"/>
          </ac:spMkLst>
        </pc:spChg>
        <pc:spChg chg="mod">
          <ac:chgData name="Piret Harmon" userId="2fe2fc96-7ad5-47f6-922d-abd2d7ac7d58" providerId="ADAL" clId="{51236901-6223-4E12-9D95-813E367970EC}" dt="2026-05-12T01:53:37.022" v="117" actId="255"/>
          <ac:spMkLst>
            <pc:docMk/>
            <pc:sldMk cId="0" sldId="279"/>
            <ac:spMk id="23" creationId="{00000000-0000-0000-0000-000000000000}"/>
          </ac:spMkLst>
        </pc:spChg>
      </pc:sldChg>
      <pc:sldChg chg="add">
        <pc:chgData name="Piret Harmon" userId="2fe2fc96-7ad5-47f6-922d-abd2d7ac7d58" providerId="ADAL" clId="{51236901-6223-4E12-9D95-813E367970EC}" dt="2026-05-12T01:51:48.390" v="107"/>
        <pc:sldMkLst>
          <pc:docMk/>
          <pc:sldMk cId="0" sldId="280"/>
        </pc:sldMkLst>
      </pc:sldChg>
      <pc:sldChg chg="addSp delSp modSp add mod">
        <pc:chgData name="Piret Harmon" userId="2fe2fc96-7ad5-47f6-922d-abd2d7ac7d58" providerId="ADAL" clId="{51236901-6223-4E12-9D95-813E367970EC}" dt="2026-05-12T01:55:40.889" v="151" actId="478"/>
        <pc:sldMkLst>
          <pc:docMk/>
          <pc:sldMk cId="0" sldId="281"/>
        </pc:sldMkLst>
        <pc:spChg chg="mod">
          <ac:chgData name="Piret Harmon" userId="2fe2fc96-7ad5-47f6-922d-abd2d7ac7d58" providerId="ADAL" clId="{51236901-6223-4E12-9D95-813E367970EC}" dt="2026-05-12T01:54:05.379" v="121" actId="1076"/>
          <ac:spMkLst>
            <pc:docMk/>
            <pc:sldMk cId="0" sldId="281"/>
            <ac:spMk id="12" creationId="{00000000-0000-0000-0000-000000000000}"/>
          </ac:spMkLst>
        </pc:spChg>
        <pc:spChg chg="del mod">
          <ac:chgData name="Piret Harmon" userId="2fe2fc96-7ad5-47f6-922d-abd2d7ac7d58" providerId="ADAL" clId="{51236901-6223-4E12-9D95-813E367970EC}" dt="2026-05-12T01:55:40.889" v="151" actId="478"/>
          <ac:spMkLst>
            <pc:docMk/>
            <pc:sldMk cId="0" sldId="281"/>
            <ac:spMk id="16" creationId="{00000000-0000-0000-0000-000000000000}"/>
          </ac:spMkLst>
        </pc:spChg>
        <pc:spChg chg="mod">
          <ac:chgData name="Piret Harmon" userId="2fe2fc96-7ad5-47f6-922d-abd2d7ac7d58" providerId="ADAL" clId="{51236901-6223-4E12-9D95-813E367970EC}" dt="2026-05-12T01:54:27.485" v="127" actId="1076"/>
          <ac:spMkLst>
            <pc:docMk/>
            <pc:sldMk cId="0" sldId="281"/>
            <ac:spMk id="20" creationId="{00000000-0000-0000-0000-000000000000}"/>
          </ac:spMkLst>
        </pc:spChg>
        <pc:spChg chg="mod">
          <ac:chgData name="Piret Harmon" userId="2fe2fc96-7ad5-47f6-922d-abd2d7ac7d58" providerId="ADAL" clId="{51236901-6223-4E12-9D95-813E367970EC}" dt="2026-05-12T01:54:38.415" v="129" actId="1076"/>
          <ac:spMkLst>
            <pc:docMk/>
            <pc:sldMk cId="0" sldId="281"/>
            <ac:spMk id="24" creationId="{00000000-0000-0000-0000-000000000000}"/>
          </ac:spMkLst>
        </pc:spChg>
        <pc:spChg chg="mod">
          <ac:chgData name="Piret Harmon" userId="2fe2fc96-7ad5-47f6-922d-abd2d7ac7d58" providerId="ADAL" clId="{51236901-6223-4E12-9D95-813E367970EC}" dt="2026-05-12T01:55:14.291" v="147" actId="20577"/>
          <ac:spMkLst>
            <pc:docMk/>
            <pc:sldMk cId="0" sldId="281"/>
            <ac:spMk id="28" creationId="{00000000-0000-0000-0000-000000000000}"/>
          </ac:spMkLst>
        </pc:spChg>
        <pc:spChg chg="mod">
          <ac:chgData name="Piret Harmon" userId="2fe2fc96-7ad5-47f6-922d-abd2d7ac7d58" providerId="ADAL" clId="{51236901-6223-4E12-9D95-813E367970EC}" dt="2026-05-12T01:55:08.910" v="135" actId="1076"/>
          <ac:spMkLst>
            <pc:docMk/>
            <pc:sldMk cId="0" sldId="281"/>
            <ac:spMk id="32" creationId="{00000000-0000-0000-0000-000000000000}"/>
          </ac:spMkLst>
        </pc:spChg>
        <pc:spChg chg="add mod">
          <ac:chgData name="Piret Harmon" userId="2fe2fc96-7ad5-47f6-922d-abd2d7ac7d58" providerId="ADAL" clId="{51236901-6223-4E12-9D95-813E367970EC}" dt="2026-05-12T01:55:37.967" v="150" actId="1076"/>
          <ac:spMkLst>
            <pc:docMk/>
            <pc:sldMk cId="0" sldId="281"/>
            <ac:spMk id="33" creationId="{9BD17DEC-BEB7-DC8D-CFC8-158F85B20048}"/>
          </ac:spMkLst>
        </pc:spChg>
      </pc:sldChg>
      <pc:sldChg chg="modSp add mod">
        <pc:chgData name="Piret Harmon" userId="2fe2fc96-7ad5-47f6-922d-abd2d7ac7d58" providerId="ADAL" clId="{51236901-6223-4E12-9D95-813E367970EC}" dt="2026-05-12T01:57:08.632" v="163" actId="14100"/>
        <pc:sldMkLst>
          <pc:docMk/>
          <pc:sldMk cId="0" sldId="282"/>
        </pc:sldMkLst>
        <pc:spChg chg="mod">
          <ac:chgData name="Piret Harmon" userId="2fe2fc96-7ad5-47f6-922d-abd2d7ac7d58" providerId="ADAL" clId="{51236901-6223-4E12-9D95-813E367970EC}" dt="2026-05-12T01:56:51.161" v="161" actId="1076"/>
          <ac:spMkLst>
            <pc:docMk/>
            <pc:sldMk cId="0" sldId="282"/>
            <ac:spMk id="2" creationId="{00000000-0000-0000-0000-000000000000}"/>
          </ac:spMkLst>
        </pc:spChg>
        <pc:spChg chg="mod">
          <ac:chgData name="Piret Harmon" userId="2fe2fc96-7ad5-47f6-922d-abd2d7ac7d58" providerId="ADAL" clId="{51236901-6223-4E12-9D95-813E367970EC}" dt="2026-05-12T01:57:08.632" v="163" actId="14100"/>
          <ac:spMkLst>
            <pc:docMk/>
            <pc:sldMk cId="0" sldId="282"/>
            <ac:spMk id="10" creationId="{00000000-0000-0000-0000-000000000000}"/>
          </ac:spMkLst>
        </pc:spChg>
        <pc:spChg chg="mod">
          <ac:chgData name="Piret Harmon" userId="2fe2fc96-7ad5-47f6-922d-abd2d7ac7d58" providerId="ADAL" clId="{51236901-6223-4E12-9D95-813E367970EC}" dt="2026-05-12T01:56:48.897" v="160" actId="1076"/>
          <ac:spMkLst>
            <pc:docMk/>
            <pc:sldMk cId="0" sldId="282"/>
            <ac:spMk id="11" creationId="{00000000-0000-0000-0000-000000000000}"/>
          </ac:spMkLst>
        </pc:spChg>
        <pc:spChg chg="mod">
          <ac:chgData name="Piret Harmon" userId="2fe2fc96-7ad5-47f6-922d-abd2d7ac7d58" providerId="ADAL" clId="{51236901-6223-4E12-9D95-813E367970EC}" dt="2026-05-12T01:56:44.153" v="159" actId="1076"/>
          <ac:spMkLst>
            <pc:docMk/>
            <pc:sldMk cId="0" sldId="282"/>
            <ac:spMk id="12" creationId="{00000000-0000-0000-0000-000000000000}"/>
          </ac:spMkLst>
        </pc:spChg>
        <pc:spChg chg="mod">
          <ac:chgData name="Piret Harmon" userId="2fe2fc96-7ad5-47f6-922d-abd2d7ac7d58" providerId="ADAL" clId="{51236901-6223-4E12-9D95-813E367970EC}" dt="2026-05-12T01:56:44.153" v="159" actId="1076"/>
          <ac:spMkLst>
            <pc:docMk/>
            <pc:sldMk cId="0" sldId="282"/>
            <ac:spMk id="13" creationId="{00000000-0000-0000-0000-000000000000}"/>
          </ac:spMkLst>
        </pc:spChg>
        <pc:picChg chg="mod">
          <ac:chgData name="Piret Harmon" userId="2fe2fc96-7ad5-47f6-922d-abd2d7ac7d58" providerId="ADAL" clId="{51236901-6223-4E12-9D95-813E367970EC}" dt="2026-05-12T01:56:55.907" v="162" actId="1076"/>
          <ac:picMkLst>
            <pc:docMk/>
            <pc:sldMk cId="0" sldId="282"/>
            <ac:picMk id="15" creationId="{266C948D-9CBF-BF7F-BBA4-5C07D394357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5/11/2026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1424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731520" y="2377440"/>
            <a:ext cx="1828800" cy="54864"/>
          </a:xfrm>
          <a:prstGeom prst="rect">
            <a:avLst/>
          </a:prstGeom>
          <a:solidFill>
            <a:srgbClr val="218B8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731520" y="2560320"/>
            <a:ext cx="10058400" cy="1371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4000" b="1">
                <a:solidFill>
                  <a:srgbClr val="FFFFFF"/>
                </a:solidFill>
                <a:latin typeface="Georgia"/>
              </a:rPr>
              <a:t>Brackish Groundwater Restoration Project (BGRP)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" y="3931920"/>
            <a:ext cx="10058400" cy="5486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2800" b="0">
                <a:solidFill>
                  <a:srgbClr val="A8DAD5"/>
                </a:solidFill>
                <a:latin typeface="Calibri"/>
              </a:rPr>
              <a:t>MCWRA-SVBGSA Joint Workshop on Groundwater Sustainability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1520" y="4663440"/>
            <a:ext cx="100584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2400" b="0">
                <a:solidFill>
                  <a:srgbClr val="94A3B8"/>
                </a:solidFill>
                <a:latin typeface="Calibri"/>
              </a:rPr>
              <a:t>May 18, 2026  |  Integrated Implementation Strategy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1520" y="5486400"/>
            <a:ext cx="100584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b="0">
                <a:solidFill>
                  <a:srgbClr val="94A3B8"/>
                </a:solidFill>
                <a:latin typeface="Calibri"/>
              </a:rPr>
              <a:t>Monterey County Water Resources Agency  &amp;  Salinas Valley Basin Groundwater Sustainability Agency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1695" cy="73152"/>
          </a:xfrm>
          <a:prstGeom prst="rect">
            <a:avLst/>
          </a:prstGeom>
          <a:solidFill>
            <a:srgbClr val="1B5E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731520" y="274320"/>
            <a:ext cx="10058400" cy="640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2800" b="1">
                <a:solidFill>
                  <a:srgbClr val="14243E"/>
                </a:solidFill>
                <a:latin typeface="Georgia"/>
              </a:rPr>
              <a:t>Project Overview</a:t>
            </a:r>
          </a:p>
        </p:txBody>
      </p:sp>
      <p:sp>
        <p:nvSpPr>
          <p:cNvPr id="5" name="Rectangle 4"/>
          <p:cNvSpPr/>
          <p:nvPr/>
        </p:nvSpPr>
        <p:spPr>
          <a:xfrm>
            <a:off x="731520" y="960120"/>
            <a:ext cx="2743200" cy="36576"/>
          </a:xfrm>
          <a:prstGeom prst="rect">
            <a:avLst/>
          </a:prstGeom>
          <a:solidFill>
            <a:srgbClr val="218B8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0" y="6400800"/>
            <a:ext cx="12191695" cy="457200"/>
          </a:xfrm>
          <a:prstGeom prst="rect">
            <a:avLst/>
          </a:prstGeom>
          <a:solidFill>
            <a:srgbClr val="1424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457200" y="6446520"/>
            <a:ext cx="73152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000" b="0">
                <a:solidFill>
                  <a:srgbClr val="FFFFFF"/>
                </a:solidFill>
                <a:latin typeface="Calibri"/>
              </a:rPr>
              <a:t>MCWRA-SVBGSA Joint Workshop  |  May 18, 2026  |  BGRP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44000" y="6446520"/>
            <a:ext cx="27432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sz="1000" b="0">
                <a:solidFill>
                  <a:srgbClr val="A8DAD5"/>
                </a:solidFill>
                <a:latin typeface="Calibri"/>
              </a:rPr>
              <a:t>Integrated Implementation Strategy</a:t>
            </a:r>
          </a:p>
        </p:txBody>
      </p:sp>
      <p:sp>
        <p:nvSpPr>
          <p:cNvPr id="9" name="Rectangle 8"/>
          <p:cNvSpPr/>
          <p:nvPr/>
        </p:nvSpPr>
        <p:spPr>
          <a:xfrm>
            <a:off x="731519" y="1280159"/>
            <a:ext cx="10384156" cy="34163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731519" y="1280159"/>
            <a:ext cx="73153" cy="3416320"/>
          </a:xfrm>
          <a:prstGeom prst="rect">
            <a:avLst/>
          </a:prstGeom>
          <a:solidFill>
            <a:srgbClr val="218B8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TextBox 10"/>
          <p:cNvSpPr txBox="1"/>
          <p:nvPr/>
        </p:nvSpPr>
        <p:spPr>
          <a:xfrm>
            <a:off x="1005840" y="1371599"/>
            <a:ext cx="983970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2400" b="0" dirty="0">
                <a:solidFill>
                  <a:srgbClr val="1E293B"/>
                </a:solidFill>
                <a:latin typeface="Calibri"/>
              </a:rPr>
              <a:t>BGRP installs a row of wells parallel to the coast to extract brackish water, treats it via reverse osmosis, and injects treated water into the 180 and 400-foot aquifers inland of the seawater intrusion front.</a:t>
            </a:r>
            <a:r>
              <a:rPr lang="en-US" sz="2400" b="0" dirty="0">
                <a:solidFill>
                  <a:srgbClr val="1E293B"/>
                </a:solidFill>
                <a:latin typeface="Calibri"/>
              </a:rPr>
              <a:t> </a:t>
            </a:r>
          </a:p>
          <a:p>
            <a:pPr algn="l"/>
            <a:endParaRPr lang="en-US" sz="2400" dirty="0">
              <a:solidFill>
                <a:srgbClr val="1E293B"/>
              </a:solidFill>
              <a:latin typeface="Calibri"/>
            </a:endParaRPr>
          </a:p>
          <a:p>
            <a:pPr algn="l"/>
            <a:r>
              <a:rPr lang="en-US" sz="2400" b="0" dirty="0">
                <a:solidFill>
                  <a:srgbClr val="1E293B"/>
                </a:solidFill>
                <a:latin typeface="Calibri"/>
              </a:rPr>
              <a:t>BGRP </a:t>
            </a:r>
            <a:r>
              <a:rPr sz="2400" b="0" dirty="0">
                <a:solidFill>
                  <a:srgbClr val="1E293B"/>
                </a:solidFill>
                <a:latin typeface="Calibri"/>
              </a:rPr>
              <a:t>Injection Only</a:t>
            </a:r>
            <a:r>
              <a:rPr lang="en-US" sz="2400" b="0" dirty="0">
                <a:solidFill>
                  <a:srgbClr val="1E293B"/>
                </a:solidFill>
                <a:latin typeface="Calibri"/>
              </a:rPr>
              <a:t>, </a:t>
            </a:r>
            <a:r>
              <a:rPr sz="2400" b="0" dirty="0">
                <a:solidFill>
                  <a:srgbClr val="1E293B"/>
                </a:solidFill>
                <a:latin typeface="Calibri"/>
              </a:rPr>
              <a:t>preferred scenario in </a:t>
            </a:r>
            <a:r>
              <a:rPr lang="en-US" sz="2400" b="0" dirty="0">
                <a:solidFill>
                  <a:srgbClr val="1E293B"/>
                </a:solidFill>
                <a:latin typeface="Calibri"/>
              </a:rPr>
              <a:t>the feasibility study</a:t>
            </a:r>
            <a:r>
              <a:rPr lang="en-US" sz="2400" dirty="0">
                <a:solidFill>
                  <a:srgbClr val="1E293B"/>
                </a:solidFill>
                <a:latin typeface="Calibri"/>
              </a:rPr>
              <a:t>, includes: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1E293B"/>
                </a:solidFill>
                <a:latin typeface="Calibri"/>
              </a:rPr>
              <a:t>20 coastal extraction barrier wells (180/400-Ft)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1E293B"/>
                </a:solidFill>
                <a:latin typeface="Calibri"/>
              </a:rPr>
              <a:t>Centralized 2-pass RO treatment facility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1E293B"/>
                </a:solidFill>
                <a:latin typeface="Calibri"/>
              </a:rPr>
              <a:t>21 inland injection wells into 180/400-Ft Aquifers</a:t>
            </a:r>
          </a:p>
          <a:p>
            <a:pPr algn="l"/>
            <a:endParaRPr sz="2400" b="0" dirty="0">
              <a:solidFill>
                <a:srgbClr val="1E293B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1695" cy="73152"/>
          </a:xfrm>
          <a:prstGeom prst="rect">
            <a:avLst/>
          </a:prstGeom>
          <a:solidFill>
            <a:srgbClr val="1B5E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731520" y="274320"/>
            <a:ext cx="10058400" cy="640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2800" b="1">
                <a:solidFill>
                  <a:srgbClr val="14243E"/>
                </a:solidFill>
                <a:latin typeface="Georgia"/>
              </a:rPr>
              <a:t>Scenarios Evaluated</a:t>
            </a:r>
          </a:p>
        </p:txBody>
      </p:sp>
      <p:sp>
        <p:nvSpPr>
          <p:cNvPr id="5" name="Rectangle 4"/>
          <p:cNvSpPr/>
          <p:nvPr/>
        </p:nvSpPr>
        <p:spPr>
          <a:xfrm>
            <a:off x="731520" y="960120"/>
            <a:ext cx="2743200" cy="36576"/>
          </a:xfrm>
          <a:prstGeom prst="rect">
            <a:avLst/>
          </a:prstGeom>
          <a:solidFill>
            <a:srgbClr val="218B8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883767" y="1280159"/>
            <a:ext cx="3291840" cy="482182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883767" y="1280160"/>
            <a:ext cx="3291840" cy="54864"/>
          </a:xfrm>
          <a:prstGeom prst="rect">
            <a:avLst/>
          </a:prstGeom>
          <a:solidFill>
            <a:srgbClr val="218B8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1066647" y="1508760"/>
            <a:ext cx="365760" cy="365760"/>
          </a:xfrm>
          <a:prstGeom prst="rect">
            <a:avLst/>
          </a:prstGeom>
          <a:solidFill>
            <a:srgbClr val="218B8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1066647" y="1490472"/>
            <a:ext cx="36576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400" b="1">
                <a:solidFill>
                  <a:srgbClr val="FFFFFF"/>
                </a:solidFill>
                <a:latin typeface="Georgia"/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69567" y="1508760"/>
            <a:ext cx="23774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400" b="1" dirty="0">
                <a:solidFill>
                  <a:srgbClr val="14243E"/>
                </a:solidFill>
                <a:latin typeface="Georgia"/>
              </a:rPr>
              <a:t>BGRP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12673" y="2028236"/>
            <a:ext cx="2926080" cy="3770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buChar char="•"/>
            </a:pPr>
            <a:r>
              <a:rPr lang="en-US" sz="1400" dirty="0">
                <a:solidFill>
                  <a:srgbClr val="1E293B"/>
                </a:solidFill>
                <a:latin typeface="Calibri"/>
              </a:rPr>
              <a:t> Extraction, Treatment, and Direct Deliveries Plus Injection – Small.</a:t>
            </a:r>
          </a:p>
          <a:p>
            <a:pPr>
              <a:spcAft>
                <a:spcPts val="300"/>
              </a:spcAft>
              <a:buChar char="•"/>
            </a:pPr>
            <a:r>
              <a:rPr lang="en-US" sz="1400" dirty="0">
                <a:solidFill>
                  <a:srgbClr val="1E293B"/>
                </a:solidFill>
                <a:latin typeface="Calibri"/>
              </a:rPr>
              <a:t> Extraction, Treatment, and Direct Deliveries Plus Injection – Medium.</a:t>
            </a:r>
          </a:p>
          <a:p>
            <a:pPr>
              <a:spcAft>
                <a:spcPts val="300"/>
              </a:spcAft>
              <a:buChar char="•"/>
            </a:pPr>
            <a:r>
              <a:rPr lang="en-US" sz="1400" dirty="0">
                <a:solidFill>
                  <a:srgbClr val="1E293B"/>
                </a:solidFill>
                <a:latin typeface="Calibri"/>
              </a:rPr>
              <a:t> Extraction, Treatment, and Direct Deliveries Plus Injection – Large.</a:t>
            </a:r>
          </a:p>
          <a:p>
            <a:pPr>
              <a:spcAft>
                <a:spcPts val="300"/>
              </a:spcAft>
              <a:buChar char="•"/>
            </a:pPr>
            <a:r>
              <a:rPr lang="en-US" sz="1400" b="1" dirty="0">
                <a:solidFill>
                  <a:srgbClr val="1E293B"/>
                </a:solidFill>
                <a:latin typeface="Calibri"/>
              </a:rPr>
              <a:t> Extraction, Treatment, and Injection Only.</a:t>
            </a:r>
          </a:p>
          <a:p>
            <a:pPr>
              <a:spcAft>
                <a:spcPts val="300"/>
              </a:spcAft>
              <a:buChar char="•"/>
            </a:pPr>
            <a:r>
              <a:rPr lang="en-US" sz="1400" dirty="0">
                <a:solidFill>
                  <a:srgbClr val="1E293B"/>
                </a:solidFill>
                <a:latin typeface="Calibri"/>
              </a:rPr>
              <a:t> Extraction, Treatment, and Eastside Injection.</a:t>
            </a:r>
          </a:p>
          <a:p>
            <a:pPr>
              <a:spcAft>
                <a:spcPts val="300"/>
              </a:spcAft>
              <a:buChar char="•"/>
            </a:pPr>
            <a:r>
              <a:rPr lang="en-US" sz="1400" dirty="0">
                <a:solidFill>
                  <a:srgbClr val="1E293B"/>
                </a:solidFill>
                <a:latin typeface="Calibri"/>
              </a:rPr>
              <a:t> Extraction North of the Salinas River, Treatment, and Direct Deliveries Plus Injection.</a:t>
            </a:r>
          </a:p>
          <a:p>
            <a:pPr>
              <a:spcAft>
                <a:spcPts val="300"/>
              </a:spcAft>
              <a:buChar char="•"/>
            </a:pPr>
            <a:r>
              <a:rPr lang="en-US" sz="1400" dirty="0">
                <a:solidFill>
                  <a:srgbClr val="1E293B"/>
                </a:solidFill>
                <a:latin typeface="Calibri"/>
              </a:rPr>
              <a:t> Extraction From the 180-Foot Aquifer, Treatment, and Injection in the 400-Foot Aquifer.</a:t>
            </a:r>
            <a:endParaRPr sz="1400" dirty="0">
              <a:solidFill>
                <a:srgbClr val="1E293B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49927" y="1280159"/>
            <a:ext cx="3291840" cy="482182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Rectangle 12"/>
          <p:cNvSpPr/>
          <p:nvPr/>
        </p:nvSpPr>
        <p:spPr>
          <a:xfrm>
            <a:off x="4449927" y="1280160"/>
            <a:ext cx="3291840" cy="54864"/>
          </a:xfrm>
          <a:prstGeom prst="rect">
            <a:avLst/>
          </a:prstGeom>
          <a:solidFill>
            <a:srgbClr val="1B5E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Rectangle 13"/>
          <p:cNvSpPr/>
          <p:nvPr/>
        </p:nvSpPr>
        <p:spPr>
          <a:xfrm>
            <a:off x="4632807" y="1508760"/>
            <a:ext cx="365760" cy="365760"/>
          </a:xfrm>
          <a:prstGeom prst="rect">
            <a:avLst/>
          </a:prstGeom>
          <a:solidFill>
            <a:srgbClr val="1B5E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TextBox 14"/>
          <p:cNvSpPr txBox="1"/>
          <p:nvPr/>
        </p:nvSpPr>
        <p:spPr>
          <a:xfrm>
            <a:off x="4632807" y="1490472"/>
            <a:ext cx="36576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400" b="1">
                <a:solidFill>
                  <a:srgbClr val="FFFFFF"/>
                </a:solidFill>
                <a:latin typeface="Georgia"/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35727" y="1508760"/>
            <a:ext cx="2377440" cy="640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400" b="1">
                <a:solidFill>
                  <a:srgbClr val="14243E"/>
                </a:solidFill>
                <a:latin typeface="Georgia"/>
              </a:rPr>
              <a:t>Alternative Water Supply Project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32807" y="2286000"/>
            <a:ext cx="2926080" cy="21467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buChar char="•"/>
            </a:pPr>
            <a:r>
              <a:rPr dirty="0">
                <a:solidFill>
                  <a:srgbClr val="1E293B"/>
                </a:solidFill>
                <a:latin typeface="Calibri"/>
              </a:rPr>
              <a:t>Equivalent volume using surface water</a:t>
            </a:r>
          </a:p>
          <a:p>
            <a:pPr>
              <a:spcAft>
                <a:spcPts val="300"/>
              </a:spcAft>
              <a:buChar char="•"/>
            </a:pPr>
            <a:r>
              <a:rPr dirty="0">
                <a:solidFill>
                  <a:srgbClr val="1E293B"/>
                </a:solidFill>
                <a:latin typeface="Calibri"/>
              </a:rPr>
              <a:t>Requires additional storage infrastructure</a:t>
            </a:r>
          </a:p>
          <a:p>
            <a:pPr>
              <a:spcAft>
                <a:spcPts val="300"/>
              </a:spcAft>
              <a:buChar char="•"/>
            </a:pPr>
            <a:r>
              <a:rPr dirty="0">
                <a:solidFill>
                  <a:srgbClr val="1E293B"/>
                </a:solidFill>
                <a:latin typeface="Calibri"/>
              </a:rPr>
              <a:t>Higher unit cost ($5,836/AF)</a:t>
            </a:r>
          </a:p>
          <a:p>
            <a:pPr>
              <a:spcAft>
                <a:spcPts val="300"/>
              </a:spcAft>
              <a:buChar char="•"/>
            </a:pPr>
            <a:r>
              <a:rPr dirty="0">
                <a:solidFill>
                  <a:srgbClr val="1E293B"/>
                </a:solidFill>
                <a:latin typeface="Calibri"/>
              </a:rPr>
              <a:t>Federal comparison requirement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016087" y="1280160"/>
            <a:ext cx="3291840" cy="48218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9" name="Rectangle 18"/>
          <p:cNvSpPr/>
          <p:nvPr/>
        </p:nvSpPr>
        <p:spPr>
          <a:xfrm>
            <a:off x="8016087" y="1280160"/>
            <a:ext cx="3291840" cy="54864"/>
          </a:xfrm>
          <a:prstGeom prst="rect">
            <a:avLst/>
          </a:prstGeom>
          <a:solidFill>
            <a:srgbClr val="1424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Rectangle 19"/>
          <p:cNvSpPr/>
          <p:nvPr/>
        </p:nvSpPr>
        <p:spPr>
          <a:xfrm>
            <a:off x="8198967" y="1508760"/>
            <a:ext cx="365760" cy="365760"/>
          </a:xfrm>
          <a:prstGeom prst="rect">
            <a:avLst/>
          </a:prstGeom>
          <a:solidFill>
            <a:srgbClr val="1424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8198967" y="1490472"/>
            <a:ext cx="36576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400" b="1">
                <a:solidFill>
                  <a:srgbClr val="FFFFFF"/>
                </a:solidFill>
                <a:latin typeface="Georgia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701887" y="1508760"/>
            <a:ext cx="2377440" cy="640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400" b="1">
                <a:solidFill>
                  <a:srgbClr val="14243E"/>
                </a:solidFill>
                <a:latin typeface="Georgia"/>
              </a:rPr>
              <a:t>No Action Alternative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198967" y="2286000"/>
            <a:ext cx="2926080" cy="32547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buChar char="•"/>
            </a:pPr>
            <a:r>
              <a:rPr dirty="0">
                <a:solidFill>
                  <a:srgbClr val="1E293B"/>
                </a:solidFill>
                <a:latin typeface="Calibri"/>
              </a:rPr>
              <a:t>Continued seawater intrusion advance</a:t>
            </a:r>
            <a:endParaRPr lang="en-US" dirty="0">
              <a:solidFill>
                <a:srgbClr val="1E293B"/>
              </a:solidFill>
              <a:latin typeface="Calibri"/>
            </a:endParaRPr>
          </a:p>
          <a:p>
            <a:pPr>
              <a:spcAft>
                <a:spcPts val="300"/>
              </a:spcAft>
              <a:buChar char="•"/>
            </a:pPr>
            <a:r>
              <a:rPr lang="en-US" dirty="0">
                <a:solidFill>
                  <a:srgbClr val="1E293B"/>
                </a:solidFill>
                <a:latin typeface="Calibri"/>
              </a:rPr>
              <a:t>No engineered solution, only demand management </a:t>
            </a:r>
          </a:p>
          <a:p>
            <a:pPr>
              <a:spcAft>
                <a:spcPts val="300"/>
              </a:spcAft>
              <a:buChar char="•"/>
            </a:pPr>
            <a:r>
              <a:rPr lang="en-US" dirty="0">
                <a:solidFill>
                  <a:srgbClr val="1E293B"/>
                </a:solidFill>
                <a:latin typeface="Calibri"/>
              </a:rPr>
              <a:t>Assumes a 30% or 50% pumping reduction in one or more subbasins</a:t>
            </a:r>
            <a:endParaRPr dirty="0">
              <a:solidFill>
                <a:srgbClr val="1E293B"/>
              </a:solidFill>
              <a:latin typeface="Calibri"/>
            </a:endParaRPr>
          </a:p>
          <a:p>
            <a:pPr>
              <a:spcAft>
                <a:spcPts val="300"/>
              </a:spcAft>
              <a:buChar char="•"/>
            </a:pPr>
            <a:r>
              <a:rPr lang="en-US" dirty="0">
                <a:solidFill>
                  <a:srgbClr val="1E293B"/>
                </a:solidFill>
                <a:latin typeface="Calibri"/>
              </a:rPr>
              <a:t>Used to determine </a:t>
            </a:r>
            <a:r>
              <a:rPr dirty="0">
                <a:solidFill>
                  <a:srgbClr val="1E293B"/>
                </a:solidFill>
                <a:latin typeface="Calibri"/>
              </a:rPr>
              <a:t>benefit-cost analysis</a:t>
            </a:r>
            <a:r>
              <a:rPr lang="en-US" dirty="0">
                <a:solidFill>
                  <a:srgbClr val="1E293B"/>
                </a:solidFill>
                <a:latin typeface="Calibri"/>
              </a:rPr>
              <a:t> for federal funding share as r</a:t>
            </a:r>
            <a:r>
              <a:rPr dirty="0">
                <a:solidFill>
                  <a:srgbClr val="1E293B"/>
                </a:solidFill>
                <a:latin typeface="Calibri"/>
              </a:rPr>
              <a:t>equired for USBR Title XVI analysis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0" y="6400800"/>
            <a:ext cx="12191695" cy="457200"/>
          </a:xfrm>
          <a:prstGeom prst="rect">
            <a:avLst/>
          </a:prstGeom>
          <a:solidFill>
            <a:srgbClr val="1424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5" name="TextBox 24"/>
          <p:cNvSpPr txBox="1"/>
          <p:nvPr/>
        </p:nvSpPr>
        <p:spPr>
          <a:xfrm>
            <a:off x="457200" y="6446520"/>
            <a:ext cx="73152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000" b="0">
                <a:solidFill>
                  <a:srgbClr val="FFFFFF"/>
                </a:solidFill>
                <a:latin typeface="Calibri"/>
              </a:rPr>
              <a:t>MCWRA-SVBGSA Joint Workshop  |  May 18, 2026  |  BGRP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144000" y="6446520"/>
            <a:ext cx="27432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sz="1000" b="0">
                <a:solidFill>
                  <a:srgbClr val="A8DAD5"/>
                </a:solidFill>
                <a:latin typeface="Calibri"/>
              </a:rPr>
              <a:t>Integrated Implementation Strategy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1695" cy="73152"/>
          </a:xfrm>
          <a:prstGeom prst="rect">
            <a:avLst/>
          </a:prstGeom>
          <a:solidFill>
            <a:srgbClr val="1B5E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731520" y="274320"/>
            <a:ext cx="10058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2800" b="1" dirty="0">
                <a:solidFill>
                  <a:srgbClr val="14243E"/>
                </a:solidFill>
                <a:latin typeface="Georgia"/>
              </a:rPr>
              <a:t>Project: </a:t>
            </a:r>
            <a:r>
              <a:rPr lang="en-US" sz="2800" b="1" dirty="0">
                <a:solidFill>
                  <a:srgbClr val="14243E"/>
                </a:solidFill>
                <a:latin typeface="Georgia"/>
              </a:rPr>
              <a:t>BGRP Injection Only Scenario</a:t>
            </a:r>
          </a:p>
        </p:txBody>
      </p:sp>
      <p:sp>
        <p:nvSpPr>
          <p:cNvPr id="5" name="Rectangle 4"/>
          <p:cNvSpPr/>
          <p:nvPr/>
        </p:nvSpPr>
        <p:spPr>
          <a:xfrm>
            <a:off x="731520" y="960120"/>
            <a:ext cx="2743200" cy="36576"/>
          </a:xfrm>
          <a:prstGeom prst="rect">
            <a:avLst/>
          </a:prstGeom>
          <a:solidFill>
            <a:srgbClr val="218B8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0" y="6400800"/>
            <a:ext cx="12191695" cy="457200"/>
          </a:xfrm>
          <a:prstGeom prst="rect">
            <a:avLst/>
          </a:prstGeom>
          <a:solidFill>
            <a:srgbClr val="1424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457200" y="6446520"/>
            <a:ext cx="73152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000" b="0">
                <a:solidFill>
                  <a:srgbClr val="FFFFFF"/>
                </a:solidFill>
                <a:latin typeface="Calibri"/>
              </a:rPr>
              <a:t>MCWRA-SVBGSA Joint Workshop  |  May 18, 2026  |  BGRP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44000" y="6446520"/>
            <a:ext cx="27432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sz="1000" b="0">
                <a:solidFill>
                  <a:srgbClr val="A8DAD5"/>
                </a:solidFill>
                <a:latin typeface="Calibri"/>
              </a:rPr>
              <a:t>Integrated Implementation Strategy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2F56D9-36C9-FFAC-0928-28816A9D8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2703" y="1622779"/>
            <a:ext cx="5679905" cy="3502968"/>
          </a:xfrm>
          <a:prstGeom prst="rect">
            <a:avLst/>
          </a:prstGeom>
        </p:spPr>
      </p:pic>
      <p:pic>
        <p:nvPicPr>
          <p:cNvPr id="11" name="drawing">
            <a:extLst>
              <a:ext uri="{FF2B5EF4-FFF2-40B4-BE49-F238E27FC236}">
                <a16:creationId xmlns:a16="http://schemas.microsoft.com/office/drawing/2014/main" id="{1C197D94-6344-BFCD-AED6-6A0D66CBC0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1" y="1622779"/>
            <a:ext cx="5353050" cy="385447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1695" cy="73152"/>
          </a:xfrm>
          <a:prstGeom prst="rect">
            <a:avLst/>
          </a:prstGeom>
          <a:solidFill>
            <a:srgbClr val="1B5E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731520" y="274320"/>
            <a:ext cx="10058400" cy="640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2800" b="1">
                <a:solidFill>
                  <a:srgbClr val="14243E"/>
                </a:solidFill>
                <a:latin typeface="Georgia"/>
              </a:rPr>
              <a:t>Key Findings</a:t>
            </a:r>
          </a:p>
        </p:txBody>
      </p:sp>
      <p:sp>
        <p:nvSpPr>
          <p:cNvPr id="5" name="Rectangle 4"/>
          <p:cNvSpPr/>
          <p:nvPr/>
        </p:nvSpPr>
        <p:spPr>
          <a:xfrm>
            <a:off x="731520" y="960120"/>
            <a:ext cx="2743200" cy="36576"/>
          </a:xfrm>
          <a:prstGeom prst="rect">
            <a:avLst/>
          </a:prstGeom>
          <a:solidFill>
            <a:srgbClr val="218B8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0" y="6400800"/>
            <a:ext cx="12191695" cy="457200"/>
          </a:xfrm>
          <a:prstGeom prst="rect">
            <a:avLst/>
          </a:prstGeom>
          <a:solidFill>
            <a:srgbClr val="1424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457200" y="6446520"/>
            <a:ext cx="73152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000" b="0">
                <a:solidFill>
                  <a:srgbClr val="FFFFFF"/>
                </a:solidFill>
                <a:latin typeface="Calibri"/>
              </a:rPr>
              <a:t>MCWRA-SVBGSA Joint Workshop  |  May 18, 2026  |  BGRP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44000" y="6446520"/>
            <a:ext cx="27432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sz="1000" b="0">
                <a:solidFill>
                  <a:srgbClr val="A8DAD5"/>
                </a:solidFill>
                <a:latin typeface="Calibri"/>
              </a:rPr>
              <a:t>Integrated Implementation Strategy</a:t>
            </a:r>
          </a:p>
        </p:txBody>
      </p:sp>
      <p:sp>
        <p:nvSpPr>
          <p:cNvPr id="9" name="Rectangle 8"/>
          <p:cNvSpPr/>
          <p:nvPr/>
        </p:nvSpPr>
        <p:spPr>
          <a:xfrm>
            <a:off x="731520" y="1280160"/>
            <a:ext cx="10515600" cy="7132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914400" y="1417320"/>
            <a:ext cx="365760" cy="365760"/>
          </a:xfrm>
          <a:prstGeom prst="rect">
            <a:avLst/>
          </a:prstGeom>
          <a:solidFill>
            <a:srgbClr val="218B8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TextBox 10"/>
          <p:cNvSpPr txBox="1"/>
          <p:nvPr/>
        </p:nvSpPr>
        <p:spPr>
          <a:xfrm>
            <a:off x="914400" y="1389888"/>
            <a:ext cx="36576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600" b="1">
                <a:solidFill>
                  <a:srgbClr val="FFFFFF"/>
                </a:solidFill>
                <a:latin typeface="Calibri"/>
              </a:rPr>
              <a:t>✓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54480" y="1298448"/>
            <a:ext cx="95097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2000" b="0" dirty="0">
                <a:solidFill>
                  <a:srgbClr val="1E293B"/>
                </a:solidFill>
                <a:latin typeface="Calibri"/>
              </a:rPr>
              <a:t>Injection Only scenario identified as preferred project</a:t>
            </a:r>
            <a:r>
              <a:rPr lang="en-US" sz="2000" b="0" dirty="0">
                <a:solidFill>
                  <a:srgbClr val="1E293B"/>
                </a:solidFill>
                <a:latin typeface="Calibri"/>
              </a:rPr>
              <a:t> because most effective with least disruption to users</a:t>
            </a:r>
            <a:r>
              <a:rPr sz="2000" b="0" dirty="0">
                <a:solidFill>
                  <a:srgbClr val="1E293B"/>
                </a:solidFill>
                <a:latin typeface="Calibri"/>
              </a:rPr>
              <a:t> (Oct 2025)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31520" y="2084832"/>
            <a:ext cx="10515600" cy="7132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Rectangle 13"/>
          <p:cNvSpPr/>
          <p:nvPr/>
        </p:nvSpPr>
        <p:spPr>
          <a:xfrm>
            <a:off x="914400" y="2221992"/>
            <a:ext cx="365760" cy="365760"/>
          </a:xfrm>
          <a:prstGeom prst="rect">
            <a:avLst/>
          </a:prstGeom>
          <a:solidFill>
            <a:srgbClr val="1B5E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TextBox 14"/>
          <p:cNvSpPr txBox="1"/>
          <p:nvPr/>
        </p:nvSpPr>
        <p:spPr>
          <a:xfrm>
            <a:off x="914400" y="2194560"/>
            <a:ext cx="36576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600" b="1">
                <a:solidFill>
                  <a:srgbClr val="FFFFFF"/>
                </a:solidFill>
                <a:latin typeface="Calibri"/>
              </a:rPr>
              <a:t>✓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31520" y="2889504"/>
            <a:ext cx="10515600" cy="7132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Rectangle 17"/>
          <p:cNvSpPr/>
          <p:nvPr/>
        </p:nvSpPr>
        <p:spPr>
          <a:xfrm>
            <a:off x="914400" y="3026664"/>
            <a:ext cx="365760" cy="365760"/>
          </a:xfrm>
          <a:prstGeom prst="rect">
            <a:avLst/>
          </a:prstGeom>
          <a:solidFill>
            <a:srgbClr val="218B8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9" name="TextBox 18"/>
          <p:cNvSpPr txBox="1"/>
          <p:nvPr/>
        </p:nvSpPr>
        <p:spPr>
          <a:xfrm>
            <a:off x="914400" y="2999232"/>
            <a:ext cx="36576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600" b="1">
                <a:solidFill>
                  <a:srgbClr val="FFFFFF"/>
                </a:solidFill>
                <a:latin typeface="Calibri"/>
              </a:rPr>
              <a:t>✓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54480" y="2087505"/>
            <a:ext cx="95097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2000" b="0" dirty="0">
                <a:solidFill>
                  <a:srgbClr val="1E293B"/>
                </a:solidFill>
              </a:rPr>
              <a:t>Meets SWI minimum threshold by 2040; results in significant chloride </a:t>
            </a:r>
            <a:r>
              <a:rPr lang="en-US" sz="2000" b="0" dirty="0">
                <a:solidFill>
                  <a:srgbClr val="1E293B"/>
                </a:solidFill>
              </a:rPr>
              <a:t>mass </a:t>
            </a:r>
            <a:r>
              <a:rPr sz="2000" b="0" dirty="0">
                <a:solidFill>
                  <a:srgbClr val="1E293B"/>
                </a:solidFill>
              </a:rPr>
              <a:t>reduction</a:t>
            </a:r>
            <a:r>
              <a:rPr lang="en-US" sz="2000" b="0" dirty="0">
                <a:solidFill>
                  <a:srgbClr val="1E293B"/>
                </a:solidFill>
              </a:rPr>
              <a:t> within seawater intruded area</a:t>
            </a:r>
            <a:endParaRPr sz="2000" b="0" dirty="0">
              <a:solidFill>
                <a:srgbClr val="1E293B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31520" y="3694176"/>
            <a:ext cx="10515600" cy="7132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2" name="Rectangle 21"/>
          <p:cNvSpPr/>
          <p:nvPr/>
        </p:nvSpPr>
        <p:spPr>
          <a:xfrm>
            <a:off x="914400" y="3831336"/>
            <a:ext cx="365760" cy="365760"/>
          </a:xfrm>
          <a:prstGeom prst="rect">
            <a:avLst/>
          </a:prstGeom>
          <a:solidFill>
            <a:srgbClr val="1B5E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3" name="TextBox 22"/>
          <p:cNvSpPr txBox="1"/>
          <p:nvPr/>
        </p:nvSpPr>
        <p:spPr>
          <a:xfrm>
            <a:off x="914400" y="3803904"/>
            <a:ext cx="36576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600" b="1">
                <a:solidFill>
                  <a:srgbClr val="FFFFFF"/>
                </a:solidFill>
                <a:latin typeface="Calibri"/>
              </a:rPr>
              <a:t>✓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54480" y="2872047"/>
            <a:ext cx="95097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sz="2000" b="0" dirty="0">
                <a:solidFill>
                  <a:srgbClr val="1E293B"/>
                </a:solidFill>
              </a:rPr>
              <a:t>Meets cost benefit and cost effectiveness criteria for federal funding</a:t>
            </a:r>
            <a:r>
              <a:rPr lang="en-US" sz="2000" dirty="0">
                <a:solidFill>
                  <a:srgbClr val="1E293B"/>
                </a:solidFill>
              </a:rPr>
              <a:t> with a benefit-cost ratio of 1.41-2.34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31520" y="4498848"/>
            <a:ext cx="10515600" cy="7132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6" name="Rectangle 25"/>
          <p:cNvSpPr/>
          <p:nvPr/>
        </p:nvSpPr>
        <p:spPr>
          <a:xfrm>
            <a:off x="914400" y="4636008"/>
            <a:ext cx="365760" cy="365760"/>
          </a:xfrm>
          <a:prstGeom prst="rect">
            <a:avLst/>
          </a:prstGeom>
          <a:solidFill>
            <a:srgbClr val="218B8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7" name="TextBox 26"/>
          <p:cNvSpPr txBox="1"/>
          <p:nvPr/>
        </p:nvSpPr>
        <p:spPr>
          <a:xfrm>
            <a:off x="914400" y="4608576"/>
            <a:ext cx="36576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600" b="1">
                <a:solidFill>
                  <a:srgbClr val="FFFFFF"/>
                </a:solidFill>
                <a:latin typeface="Calibri"/>
              </a:rPr>
              <a:t>✓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508760" y="3605070"/>
            <a:ext cx="9509760" cy="833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000" dirty="0">
                <a:solidFill>
                  <a:sysClr val="windowText" lastClr="000000"/>
                </a:solidFill>
                <a:ea typeface="Source Sans Pro" panose="020B0503030403020204" pitchFamily="34" charset="0"/>
              </a:rPr>
              <a:t>Equivalent size AWSP using surface water or other sources more expensive due to amount of storage needed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31520" y="5303520"/>
            <a:ext cx="10515600" cy="7132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0" name="Rectangle 29"/>
          <p:cNvSpPr/>
          <p:nvPr/>
        </p:nvSpPr>
        <p:spPr>
          <a:xfrm>
            <a:off x="914400" y="5440680"/>
            <a:ext cx="365760" cy="365760"/>
          </a:xfrm>
          <a:prstGeom prst="rect">
            <a:avLst/>
          </a:prstGeom>
          <a:solidFill>
            <a:srgbClr val="1B5E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1" name="TextBox 30"/>
          <p:cNvSpPr txBox="1"/>
          <p:nvPr/>
        </p:nvSpPr>
        <p:spPr>
          <a:xfrm>
            <a:off x="914400" y="5413248"/>
            <a:ext cx="36576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sz="1600" b="1">
                <a:solidFill>
                  <a:srgbClr val="FFFFFF"/>
                </a:solidFill>
                <a:latin typeface="Calibri"/>
              </a:rPr>
              <a:t>✓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463040" y="4412811"/>
            <a:ext cx="9509760" cy="833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000" dirty="0">
                <a:solidFill>
                  <a:srgbClr val="222B3A"/>
                </a:solidFill>
              </a:rPr>
              <a:t>Drought-resilient – brackish groundwater source is independent of surface-water hydrology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BD17DEC-BEB7-DC8D-CFC8-158F85B20048}"/>
              </a:ext>
            </a:extLst>
          </p:cNvPr>
          <p:cNvSpPr txBox="1"/>
          <p:nvPr/>
        </p:nvSpPr>
        <p:spPr>
          <a:xfrm>
            <a:off x="1463040" y="5308866"/>
            <a:ext cx="95097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2000" b="0" dirty="0">
                <a:solidFill>
                  <a:srgbClr val="1E293B"/>
                </a:solidFill>
                <a:latin typeface="Calibri"/>
              </a:rPr>
              <a:t>Creates 46,900 AFY of new water supply; existing </a:t>
            </a:r>
            <a:r>
              <a:rPr lang="en-US" sz="2000" b="0" dirty="0">
                <a:solidFill>
                  <a:srgbClr val="1E293B"/>
                </a:solidFill>
                <a:latin typeface="Calibri"/>
              </a:rPr>
              <a:t>ag and urban </a:t>
            </a:r>
            <a:r>
              <a:rPr sz="2000" b="0" dirty="0">
                <a:solidFill>
                  <a:srgbClr val="1E293B"/>
                </a:solidFill>
                <a:latin typeface="Calibri"/>
              </a:rPr>
              <a:t>wells and water systems continue operating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1695" cy="73152"/>
          </a:xfrm>
          <a:prstGeom prst="rect">
            <a:avLst/>
          </a:prstGeom>
          <a:solidFill>
            <a:srgbClr val="1B5E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731520" y="274320"/>
            <a:ext cx="10058400" cy="640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2800" b="1">
                <a:solidFill>
                  <a:srgbClr val="14243E"/>
                </a:solidFill>
                <a:latin typeface="Georgia"/>
              </a:rPr>
              <a:t>Cost Estimates</a:t>
            </a:r>
          </a:p>
        </p:txBody>
      </p:sp>
      <p:sp>
        <p:nvSpPr>
          <p:cNvPr id="5" name="Rectangle 4"/>
          <p:cNvSpPr/>
          <p:nvPr/>
        </p:nvSpPr>
        <p:spPr>
          <a:xfrm>
            <a:off x="731520" y="960120"/>
            <a:ext cx="2743200" cy="36576"/>
          </a:xfrm>
          <a:prstGeom prst="rect">
            <a:avLst/>
          </a:prstGeom>
          <a:solidFill>
            <a:srgbClr val="218B8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0" y="6400800"/>
            <a:ext cx="12191695" cy="457200"/>
          </a:xfrm>
          <a:prstGeom prst="rect">
            <a:avLst/>
          </a:prstGeom>
          <a:solidFill>
            <a:srgbClr val="1424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457200" y="6446520"/>
            <a:ext cx="73152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000" b="0">
                <a:solidFill>
                  <a:srgbClr val="FFFFFF"/>
                </a:solidFill>
                <a:latin typeface="Calibri"/>
              </a:rPr>
              <a:t>MCWRA-SVBGSA Joint Workshop  |  May 18, 2026  |  BGRP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44000" y="6446520"/>
            <a:ext cx="27432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sz="1000" b="0">
                <a:solidFill>
                  <a:srgbClr val="A8DAD5"/>
                </a:solidFill>
                <a:latin typeface="Calibri"/>
              </a:rPr>
              <a:t>Integrated Implementation Strategy</a:t>
            </a:r>
          </a:p>
        </p:txBody>
      </p:sp>
      <p:sp>
        <p:nvSpPr>
          <p:cNvPr id="9" name="Rectangle 8"/>
          <p:cNvSpPr/>
          <p:nvPr/>
        </p:nvSpPr>
        <p:spPr>
          <a:xfrm>
            <a:off x="731520" y="1280160"/>
            <a:ext cx="3200400" cy="16459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731520" y="1280160"/>
            <a:ext cx="3200400" cy="54864"/>
          </a:xfrm>
          <a:prstGeom prst="rect">
            <a:avLst/>
          </a:prstGeom>
          <a:solidFill>
            <a:srgbClr val="1B5E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TextBox 10"/>
          <p:cNvSpPr txBox="1"/>
          <p:nvPr/>
        </p:nvSpPr>
        <p:spPr>
          <a:xfrm>
            <a:off x="914400" y="1417320"/>
            <a:ext cx="283464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2200" b="1" dirty="0">
                <a:solidFill>
                  <a:srgbClr val="1B5E7D"/>
                </a:solidFill>
                <a:latin typeface="Georgia"/>
              </a:rPr>
              <a:t>$951M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4400" y="2331720"/>
            <a:ext cx="2834640" cy="502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2000" b="0">
                <a:solidFill>
                  <a:srgbClr val="475569"/>
                </a:solidFill>
                <a:latin typeface="Calibri"/>
              </a:rPr>
              <a:t>Capital Cost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206240" y="1280160"/>
            <a:ext cx="3200400" cy="16459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Rectangle 13"/>
          <p:cNvSpPr/>
          <p:nvPr/>
        </p:nvSpPr>
        <p:spPr>
          <a:xfrm>
            <a:off x="4206240" y="1280160"/>
            <a:ext cx="3200400" cy="54864"/>
          </a:xfrm>
          <a:prstGeom prst="rect">
            <a:avLst/>
          </a:prstGeom>
          <a:solidFill>
            <a:srgbClr val="218B8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TextBox 14"/>
          <p:cNvSpPr txBox="1"/>
          <p:nvPr/>
        </p:nvSpPr>
        <p:spPr>
          <a:xfrm>
            <a:off x="4389120" y="1417320"/>
            <a:ext cx="283464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2200" b="1" dirty="0">
                <a:solidFill>
                  <a:srgbClr val="218B82"/>
                </a:solidFill>
                <a:latin typeface="Georgia"/>
              </a:rPr>
              <a:t>$113M/yr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89120" y="2331720"/>
            <a:ext cx="2834640" cy="502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2000" b="0">
                <a:solidFill>
                  <a:srgbClr val="475569"/>
                </a:solidFill>
                <a:latin typeface="Calibri"/>
              </a:rPr>
              <a:t>Annual O&amp;M Cost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680960" y="1280160"/>
            <a:ext cx="3200400" cy="16459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Rectangle 17"/>
          <p:cNvSpPr/>
          <p:nvPr/>
        </p:nvSpPr>
        <p:spPr>
          <a:xfrm>
            <a:off x="7680960" y="1280160"/>
            <a:ext cx="3200400" cy="54864"/>
          </a:xfrm>
          <a:prstGeom prst="rect">
            <a:avLst/>
          </a:prstGeom>
          <a:solidFill>
            <a:srgbClr val="1424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9" name="TextBox 18"/>
          <p:cNvSpPr txBox="1"/>
          <p:nvPr/>
        </p:nvSpPr>
        <p:spPr>
          <a:xfrm>
            <a:off x="7863840" y="1417320"/>
            <a:ext cx="28346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2200" b="1" dirty="0">
                <a:solidFill>
                  <a:srgbClr val="14243E"/>
                </a:solidFill>
                <a:latin typeface="Georgia"/>
              </a:rPr>
              <a:t>$3,321/AF</a:t>
            </a:r>
          </a:p>
          <a:p>
            <a:pPr algn="l"/>
            <a:endParaRPr lang="en-US" sz="2200" b="1" dirty="0">
              <a:solidFill>
                <a:srgbClr val="14243E"/>
              </a:solidFill>
              <a:latin typeface="Georgi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863840" y="2331720"/>
            <a:ext cx="2834640" cy="502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2000" b="0">
                <a:solidFill>
                  <a:srgbClr val="475569"/>
                </a:solidFill>
                <a:latin typeface="Calibri"/>
              </a:rPr>
              <a:t>Unit Cost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31520" y="3291840"/>
            <a:ext cx="10515600" cy="2743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2" name="TextBox 21"/>
          <p:cNvSpPr txBox="1"/>
          <p:nvPr/>
        </p:nvSpPr>
        <p:spPr>
          <a:xfrm>
            <a:off x="914400" y="3383280"/>
            <a:ext cx="45720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2000" b="1">
                <a:solidFill>
                  <a:srgbClr val="14243E"/>
                </a:solidFill>
                <a:latin typeface="Georgia"/>
              </a:rPr>
              <a:t>Cost Components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14400" y="3840480"/>
            <a:ext cx="10058400" cy="2011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har char="•"/>
            </a:pPr>
            <a:r>
              <a:rPr sz="2000">
                <a:solidFill>
                  <a:srgbClr val="1E293B"/>
                </a:solidFill>
                <a:latin typeface="Calibri"/>
              </a:rPr>
              <a:t>20 coastal extraction barrier wells (180/400-Ft)</a:t>
            </a:r>
          </a:p>
          <a:p>
            <a:pPr>
              <a:spcAft>
                <a:spcPts val="600"/>
              </a:spcAft>
              <a:buChar char="•"/>
            </a:pPr>
            <a:r>
              <a:rPr sz="2000">
                <a:solidFill>
                  <a:srgbClr val="1E293B"/>
                </a:solidFill>
                <a:latin typeface="Calibri"/>
              </a:rPr>
              <a:t>Centralized 2-pass RO treatment facility</a:t>
            </a:r>
          </a:p>
          <a:p>
            <a:pPr>
              <a:spcAft>
                <a:spcPts val="600"/>
              </a:spcAft>
              <a:buChar char="•"/>
            </a:pPr>
            <a:r>
              <a:rPr sz="2000">
                <a:solidFill>
                  <a:srgbClr val="1E293B"/>
                </a:solidFill>
                <a:latin typeface="Calibri"/>
              </a:rPr>
              <a:t>21 inland injection wells into 180/400-Ft Aquifers</a:t>
            </a:r>
          </a:p>
          <a:p>
            <a:pPr>
              <a:spcAft>
                <a:spcPts val="600"/>
              </a:spcAft>
              <a:buChar char="•"/>
            </a:pPr>
            <a:r>
              <a:rPr sz="2000">
                <a:solidFill>
                  <a:srgbClr val="1E293B"/>
                </a:solidFill>
                <a:latin typeface="Calibri"/>
              </a:rPr>
              <a:t>Conveyance and outfall infrastructure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1695" cy="73152"/>
          </a:xfrm>
          <a:prstGeom prst="rect">
            <a:avLst/>
          </a:prstGeom>
          <a:solidFill>
            <a:srgbClr val="1B5E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731520" y="274320"/>
            <a:ext cx="10058400" cy="640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2800" b="1">
                <a:solidFill>
                  <a:srgbClr val="14243E"/>
                </a:solidFill>
                <a:latin typeface="Georgia"/>
              </a:rPr>
              <a:t>Effectiveness: Seawater Intrusion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31520" y="960120"/>
            <a:ext cx="2743200" cy="36576"/>
          </a:xfrm>
          <a:prstGeom prst="rect">
            <a:avLst/>
          </a:prstGeom>
          <a:solidFill>
            <a:srgbClr val="218B8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0" y="6400800"/>
            <a:ext cx="12191695" cy="457200"/>
          </a:xfrm>
          <a:prstGeom prst="rect">
            <a:avLst/>
          </a:prstGeom>
          <a:solidFill>
            <a:srgbClr val="1424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457200" y="6446520"/>
            <a:ext cx="73152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000" b="0">
                <a:solidFill>
                  <a:srgbClr val="FFFFFF"/>
                </a:solidFill>
                <a:latin typeface="Calibri"/>
              </a:rPr>
              <a:t>MCWRA-SVBGSA Joint Workshop  |  May 18, 2026  |  BGRP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44000" y="6446520"/>
            <a:ext cx="27432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sz="1000" b="0">
                <a:solidFill>
                  <a:srgbClr val="A8DAD5"/>
                </a:solidFill>
                <a:latin typeface="Calibri"/>
              </a:rPr>
              <a:t>Integrated Implementation Strategy</a:t>
            </a:r>
          </a:p>
        </p:txBody>
      </p:sp>
      <p:sp>
        <p:nvSpPr>
          <p:cNvPr id="9" name="Rectangle 8"/>
          <p:cNvSpPr/>
          <p:nvPr/>
        </p:nvSpPr>
        <p:spPr>
          <a:xfrm>
            <a:off x="731520" y="1280159"/>
            <a:ext cx="2859404" cy="394646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731519" y="1280160"/>
            <a:ext cx="2859405" cy="457200"/>
          </a:xfrm>
          <a:prstGeom prst="rect">
            <a:avLst/>
          </a:prstGeom>
          <a:solidFill>
            <a:srgbClr val="1B5E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TextBox 10"/>
          <p:cNvSpPr txBox="1"/>
          <p:nvPr/>
        </p:nvSpPr>
        <p:spPr>
          <a:xfrm>
            <a:off x="914400" y="1298448"/>
            <a:ext cx="24669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600" b="1" dirty="0">
                <a:solidFill>
                  <a:srgbClr val="FFFFFF"/>
                </a:solidFill>
                <a:latin typeface="Calibri"/>
              </a:rPr>
              <a:t>Seawater Intrusion (SWI)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4400" y="1920240"/>
            <a:ext cx="2362200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har char="•"/>
            </a:pPr>
            <a:r>
              <a:rPr dirty="0">
                <a:solidFill>
                  <a:srgbClr val="1E293B"/>
                </a:solidFill>
                <a:latin typeface="Calibri"/>
              </a:rPr>
              <a:t>Halts and reverses SWI; meets minimum threshold by 2040</a:t>
            </a:r>
          </a:p>
          <a:p>
            <a:pPr>
              <a:spcAft>
                <a:spcPts val="600"/>
              </a:spcAft>
              <a:buChar char="•"/>
            </a:pPr>
            <a:r>
              <a:rPr dirty="0">
                <a:solidFill>
                  <a:srgbClr val="1E293B"/>
                </a:solidFill>
                <a:latin typeface="Calibri"/>
              </a:rPr>
              <a:t>Significant chloride mass and SWI area reduction compared to alternatives</a:t>
            </a:r>
          </a:p>
          <a:p>
            <a:pPr>
              <a:spcAft>
                <a:spcPts val="600"/>
              </a:spcAft>
              <a:buChar char="•"/>
            </a:pPr>
            <a:r>
              <a:rPr dirty="0">
                <a:solidFill>
                  <a:srgbClr val="1E293B"/>
                </a:solidFill>
                <a:latin typeface="Calibri"/>
              </a:rPr>
              <a:t>Only project studied that achieves SWI minimum threshold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33D572A-0C47-53A6-E6FC-9359D92BA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727" y="1280160"/>
            <a:ext cx="8200473" cy="469663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5" y="-274320"/>
            <a:ext cx="12191695" cy="6858000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2191695" cy="73152"/>
          </a:xfrm>
          <a:prstGeom prst="rect">
            <a:avLst/>
          </a:prstGeom>
          <a:solidFill>
            <a:srgbClr val="1B5E7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731520" y="274320"/>
            <a:ext cx="10058400" cy="640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2800" b="1">
                <a:solidFill>
                  <a:srgbClr val="14243E"/>
                </a:solidFill>
                <a:latin typeface="Georgia"/>
              </a:rPr>
              <a:t>Effectiveness: Groundwater Levels</a:t>
            </a:r>
          </a:p>
        </p:txBody>
      </p:sp>
      <p:sp>
        <p:nvSpPr>
          <p:cNvPr id="5" name="Rectangle 4"/>
          <p:cNvSpPr/>
          <p:nvPr/>
        </p:nvSpPr>
        <p:spPr>
          <a:xfrm>
            <a:off x="731520" y="960120"/>
            <a:ext cx="2743200" cy="36576"/>
          </a:xfrm>
          <a:prstGeom prst="rect">
            <a:avLst/>
          </a:prstGeom>
          <a:solidFill>
            <a:srgbClr val="218B8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0" y="6400800"/>
            <a:ext cx="12191695" cy="457200"/>
          </a:xfrm>
          <a:prstGeom prst="rect">
            <a:avLst/>
          </a:prstGeom>
          <a:solidFill>
            <a:srgbClr val="1424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457200" y="6446520"/>
            <a:ext cx="73152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000" b="0">
                <a:solidFill>
                  <a:srgbClr val="FFFFFF"/>
                </a:solidFill>
                <a:latin typeface="Calibri"/>
              </a:rPr>
              <a:t>MCWRA-SVBGSA Joint Workshop  |  May 18, 2026  |  BGRP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44000" y="6446520"/>
            <a:ext cx="27432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sz="1000" b="0">
                <a:solidFill>
                  <a:srgbClr val="A8DAD5"/>
                </a:solidFill>
                <a:latin typeface="Calibri"/>
              </a:rPr>
              <a:t>Integrated Implementation Strategy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18035" y="1899042"/>
            <a:ext cx="2628900" cy="318807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1899937" y="1899042"/>
            <a:ext cx="2628900" cy="457200"/>
          </a:xfrm>
          <a:prstGeom prst="rect">
            <a:avLst/>
          </a:prstGeom>
          <a:solidFill>
            <a:srgbClr val="218B8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100915" y="1907082"/>
            <a:ext cx="22269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600" b="1">
                <a:solidFill>
                  <a:srgbClr val="FFFFFF"/>
                </a:solidFill>
                <a:latin typeface="Calibri"/>
              </a:rPr>
              <a:t>Groundwater Levels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18036" y="2528873"/>
            <a:ext cx="2628900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har char="•"/>
            </a:pPr>
            <a:r>
              <a:rPr sz="2000" dirty="0">
                <a:solidFill>
                  <a:srgbClr val="1E293B"/>
                </a:solidFill>
                <a:latin typeface="Calibri"/>
              </a:rPr>
              <a:t>Injection of 46,900 AFY raises GW levels over 60 ft near injection wells</a:t>
            </a:r>
          </a:p>
          <a:p>
            <a:pPr>
              <a:spcAft>
                <a:spcPts val="600"/>
              </a:spcAft>
              <a:buChar char="•"/>
            </a:pPr>
            <a:r>
              <a:rPr sz="2000" dirty="0">
                <a:solidFill>
                  <a:srgbClr val="1E293B"/>
                </a:solidFill>
                <a:latin typeface="Calibri"/>
              </a:rPr>
              <a:t>Capture of incoming seawater lowers GW levels at the coast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66C948D-9CBF-BF7F-BBA4-5C07D3943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7864" y="931441"/>
            <a:ext cx="3432554" cy="538124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1424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731520" y="2560320"/>
            <a:ext cx="1828800" cy="54864"/>
          </a:xfrm>
          <a:prstGeom prst="rect">
            <a:avLst/>
          </a:prstGeom>
          <a:solidFill>
            <a:srgbClr val="218B8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731520" y="2743200"/>
            <a:ext cx="10058400" cy="914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4000" b="1">
                <a:solidFill>
                  <a:srgbClr val="FFFFFF"/>
                </a:solidFill>
                <a:latin typeface="Georgia"/>
              </a:rPr>
              <a:t>Questions &amp; Discussion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" y="3931920"/>
            <a:ext cx="100584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2000" b="1">
                <a:solidFill>
                  <a:srgbClr val="A8DAD5"/>
                </a:solidFill>
                <a:latin typeface="Calibri"/>
              </a:rPr>
              <a:t>Sarah Hardgrave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1520" y="4389120"/>
            <a:ext cx="100584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600" b="0">
                <a:solidFill>
                  <a:srgbClr val="94A3B8"/>
                </a:solidFill>
                <a:latin typeface="Calibri"/>
              </a:rPr>
              <a:t>Deputy General Manager, SVBGSA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1520" y="4846320"/>
            <a:ext cx="10058400" cy="457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400" b="0">
                <a:solidFill>
                  <a:srgbClr val="94A3B8"/>
                </a:solidFill>
                <a:latin typeface="Calibri"/>
              </a:rPr>
              <a:t>hardgraves@svbgsa.org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6400800"/>
            <a:ext cx="12191695" cy="457200"/>
          </a:xfrm>
          <a:prstGeom prst="rect">
            <a:avLst/>
          </a:prstGeom>
          <a:solidFill>
            <a:srgbClr val="1424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457200" y="6446520"/>
            <a:ext cx="73152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000" b="0">
                <a:solidFill>
                  <a:srgbClr val="FFFFFF"/>
                </a:solidFill>
                <a:latin typeface="Calibri"/>
              </a:rPr>
              <a:t>MCWRA-SVBGSA Joint Workshop  |  May 18, 2026  |  BGRP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44000" y="6446520"/>
            <a:ext cx="2743200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sz="1000" b="0">
                <a:solidFill>
                  <a:srgbClr val="A8DAD5"/>
                </a:solidFill>
                <a:latin typeface="Calibri"/>
              </a:rPr>
              <a:t>Integrated Implementation Strategy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0a3dd8a8-affc-4bc3-95ca-68292885dd3e">
      <Terms xmlns="http://schemas.microsoft.com/office/infopath/2007/PartnerControls"/>
    </lcf76f155ced4ddcb4097134ff3c332f>
    <TaxCatchAll xmlns="0ba9c611-1ca1-4a59-a49c-dfebfb7047b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142221EEC1AB4ABCF24D65452D981E" ma:contentTypeVersion="16" ma:contentTypeDescription="Create a new document." ma:contentTypeScope="" ma:versionID="42a1bc4f3fcc495b1160cbdcac632fee">
  <xsd:schema xmlns:xsd="http://www.w3.org/2001/XMLSchema" xmlns:xs="http://www.w3.org/2001/XMLSchema" xmlns:p="http://schemas.microsoft.com/office/2006/metadata/properties" xmlns:ns1="http://schemas.microsoft.com/sharepoint/v3" xmlns:ns2="0a3dd8a8-affc-4bc3-95ca-68292885dd3e" xmlns:ns3="0ba9c611-1ca1-4a59-a49c-dfebfb7047b5" targetNamespace="http://schemas.microsoft.com/office/2006/metadata/properties" ma:root="true" ma:fieldsID="616e1ef94a1c2a574887fb53dd5f5cf5" ns1:_="" ns2:_="" ns3:_="">
    <xsd:import namespace="http://schemas.microsoft.com/sharepoint/v3"/>
    <xsd:import namespace="0a3dd8a8-affc-4bc3-95ca-68292885dd3e"/>
    <xsd:import namespace="0ba9c611-1ca1-4a59-a49c-dfebfb7047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1:_ip_UnifiedCompliancePolicyProperties" minOccurs="0"/>
                <xsd:element ref="ns1:_ip_UnifiedCompliancePolicyUIAction" minOccurs="0"/>
                <xsd:element ref="ns2:MediaServiceBillingMetadata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3dd8a8-affc-4bc3-95ca-68292885dd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411d4f8f-1a9d-4a83-84c5-09e6ae0e0ac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a9c611-1ca1-4a59-a49c-dfebfb7047b5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3c14486d-7804-48c9-bac6-5c5b7a991723}" ma:internalName="TaxCatchAll" ma:showField="CatchAllData" ma:web="0ba9c611-1ca1-4a59-a49c-dfebfb7047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84AD3C9-C674-4163-9F4E-F6F20DAF61FC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0a3dd8a8-affc-4bc3-95ca-68292885dd3e"/>
    <ds:schemaRef ds:uri="0ba9c611-1ca1-4a59-a49c-dfebfb7047b5"/>
  </ds:schemaRefs>
</ds:datastoreItem>
</file>

<file path=customXml/itemProps2.xml><?xml version="1.0" encoding="utf-8"?>
<ds:datastoreItem xmlns:ds="http://schemas.openxmlformats.org/officeDocument/2006/customXml" ds:itemID="{35E1BAD1-0633-4847-9D44-ACAC317EC20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56095BB-D95C-4448-842E-84C280C72B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a3dd8a8-affc-4bc3-95ca-68292885dd3e"/>
    <ds:schemaRef ds:uri="0ba9c611-1ca1-4a59-a49c-dfebfb7047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613</Words>
  <Application>Microsoft Office PowerPoint</Application>
  <PresentationFormat>Widescreen</PresentationFormat>
  <Paragraphs>88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Georgia</vt:lpstr>
      <vt:lpstr>Source Sans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Piret Harmon</cp:lastModifiedBy>
  <cp:revision>1</cp:revision>
  <dcterms:created xsi:type="dcterms:W3CDTF">2013-01-27T09:14:16Z</dcterms:created>
  <dcterms:modified xsi:type="dcterms:W3CDTF">2026-05-12T01:57:09Z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0x01010084142221EEC1AB4ABCF24D65452D981E</vt:lpwstr>
  </property>
  <property fmtid="{D5CDD505-2E9C-101B-9397-08002B2CF9AE}" pid="3" name="MediaServiceImageTags">
    <vt:lpwstr/>
  </property>
</Properties>
</file>