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56" r:id="rId2"/>
  </p:sldMasterIdLst>
  <p:notesMasterIdLst>
    <p:notesMasterId r:id="rId31"/>
  </p:notesMasterIdLst>
  <p:sldIdLst>
    <p:sldId id="256" r:id="rId3"/>
    <p:sldId id="257" r:id="rId4"/>
    <p:sldId id="290" r:id="rId5"/>
    <p:sldId id="291" r:id="rId6"/>
    <p:sldId id="272" r:id="rId7"/>
    <p:sldId id="281" r:id="rId8"/>
    <p:sldId id="289" r:id="rId9"/>
    <p:sldId id="261" r:id="rId10"/>
    <p:sldId id="268" r:id="rId11"/>
    <p:sldId id="293" r:id="rId12"/>
    <p:sldId id="294" r:id="rId13"/>
    <p:sldId id="280" r:id="rId14"/>
    <p:sldId id="270" r:id="rId15"/>
    <p:sldId id="295" r:id="rId16"/>
    <p:sldId id="296" r:id="rId17"/>
    <p:sldId id="297" r:id="rId18"/>
    <p:sldId id="298" r:id="rId19"/>
    <p:sldId id="264" r:id="rId20"/>
    <p:sldId id="265" r:id="rId21"/>
    <p:sldId id="282" r:id="rId22"/>
    <p:sldId id="267" r:id="rId23"/>
    <p:sldId id="283" r:id="rId24"/>
    <p:sldId id="269" r:id="rId25"/>
    <p:sldId id="284" r:id="rId26"/>
    <p:sldId id="285" r:id="rId27"/>
    <p:sldId id="286" r:id="rId28"/>
    <p:sldId id="287" r:id="rId29"/>
    <p:sldId id="288" r:id="rId30"/>
  </p:sldIdLst>
  <p:sldSz cx="12192000" cy="6858000"/>
  <p:notesSz cx="6858000" cy="9144000"/>
  <p:embeddedFontLst>
    <p:embeddedFont>
      <p:font typeface="Corbel" panose="020B0503020204020204" pitchFamily="34" charset="0"/>
      <p:regular r:id="rId32"/>
      <p:bold r:id="rId33"/>
      <p:italic r:id="rId34"/>
      <p:boldItalic r:id="rId35"/>
    </p:embeddedFont>
    <p:embeddedFont>
      <p:font typeface="Quattrocento Sans" panose="020B0502050000020003" pitchFamily="34" charset="0"/>
      <p:regular r:id="rId36"/>
      <p:bold r:id="rId37"/>
      <p:italic r:id="rId38"/>
      <p:boldItalic r:id="rId39"/>
    </p:embeddedFont>
    <p:embeddedFont>
      <p:font typeface="Roboto" panose="02000000000000000000" pitchFamily="2"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080"/>
    <a:srgbClr val="9ACBCC"/>
    <a:srgbClr val="E49924"/>
    <a:srgbClr val="237C5F"/>
    <a:srgbClr val="9D60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A58B36-8535-41D6-AFFC-B8B6441EA450}" v="6" dt="2024-12-14T18:58:30.6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26"/>
  </p:normalViewPr>
  <p:slideViewPr>
    <p:cSldViewPr snapToGrid="0" snapToObjects="1">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50"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presProps" Target="presProps.xml"/><Relationship Id="rId52"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customXml" Target="../customXml/item2.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Ceppos" userId="7746fa2280a37247" providerId="LiveId" clId="{C0A58B36-8535-41D6-AFFC-B8B6441EA450}"/>
    <pc:docChg chg="undo redo custSel addSld delSld modSld sldOrd">
      <pc:chgData name="David Ceppos" userId="7746fa2280a37247" providerId="LiveId" clId="{C0A58B36-8535-41D6-AFFC-B8B6441EA450}" dt="2024-12-18T15:49:43.009" v="3420" actId="20577"/>
      <pc:docMkLst>
        <pc:docMk/>
      </pc:docMkLst>
      <pc:sldChg chg="modSp mod">
        <pc:chgData name="David Ceppos" userId="7746fa2280a37247" providerId="LiveId" clId="{C0A58B36-8535-41D6-AFFC-B8B6441EA450}" dt="2024-12-18T15:31:15.094" v="3069" actId="20577"/>
        <pc:sldMkLst>
          <pc:docMk/>
          <pc:sldMk cId="1205863867" sldId="257"/>
        </pc:sldMkLst>
        <pc:spChg chg="mod">
          <ac:chgData name="David Ceppos" userId="7746fa2280a37247" providerId="LiveId" clId="{C0A58B36-8535-41D6-AFFC-B8B6441EA450}" dt="2024-12-18T06:50:34.377" v="49" actId="14100"/>
          <ac:spMkLst>
            <pc:docMk/>
            <pc:sldMk cId="1205863867" sldId="257"/>
            <ac:spMk id="2" creationId="{BB1758DB-858D-5B4B-8E27-D08D81C2448F}"/>
          </ac:spMkLst>
        </pc:spChg>
        <pc:spChg chg="mod">
          <ac:chgData name="David Ceppos" userId="7746fa2280a37247" providerId="LiveId" clId="{C0A58B36-8535-41D6-AFFC-B8B6441EA450}" dt="2024-12-18T15:31:15.094" v="3069" actId="20577"/>
          <ac:spMkLst>
            <pc:docMk/>
            <pc:sldMk cId="1205863867" sldId="257"/>
            <ac:spMk id="3" creationId="{30DF013F-B2F3-5E40-8210-57F0639FE0E9}"/>
          </ac:spMkLst>
        </pc:spChg>
      </pc:sldChg>
      <pc:sldChg chg="modSp mod ord">
        <pc:chgData name="David Ceppos" userId="7746fa2280a37247" providerId="LiveId" clId="{C0A58B36-8535-41D6-AFFC-B8B6441EA450}" dt="2024-12-18T15:32:00.519" v="3072" actId="313"/>
        <pc:sldMkLst>
          <pc:docMk/>
          <pc:sldMk cId="1113519861" sldId="261"/>
        </pc:sldMkLst>
        <pc:spChg chg="mod">
          <ac:chgData name="David Ceppos" userId="7746fa2280a37247" providerId="LiveId" clId="{C0A58B36-8535-41D6-AFFC-B8B6441EA450}" dt="2024-12-18T14:23:34.446" v="647" actId="27636"/>
          <ac:spMkLst>
            <pc:docMk/>
            <pc:sldMk cId="1113519861" sldId="261"/>
            <ac:spMk id="2" creationId="{BB1758DB-858D-5B4B-8E27-D08D81C2448F}"/>
          </ac:spMkLst>
        </pc:spChg>
        <pc:spChg chg="mod">
          <ac:chgData name="David Ceppos" userId="7746fa2280a37247" providerId="LiveId" clId="{C0A58B36-8535-41D6-AFFC-B8B6441EA450}" dt="2024-12-18T15:32:00.519" v="3072" actId="313"/>
          <ac:spMkLst>
            <pc:docMk/>
            <pc:sldMk cId="1113519861" sldId="261"/>
            <ac:spMk id="3" creationId="{30DF013F-B2F3-5E40-8210-57F0639FE0E9}"/>
          </ac:spMkLst>
        </pc:spChg>
      </pc:sldChg>
      <pc:sldChg chg="addSp delSp modSp del mod setBg">
        <pc:chgData name="David Ceppos" userId="7746fa2280a37247" providerId="LiveId" clId="{C0A58B36-8535-41D6-AFFC-B8B6441EA450}" dt="2024-12-18T06:50:51.520" v="51" actId="2696"/>
        <pc:sldMkLst>
          <pc:docMk/>
          <pc:sldMk cId="3601569209" sldId="266"/>
        </pc:sldMkLst>
        <pc:spChg chg="del mod">
          <ac:chgData name="David Ceppos" userId="7746fa2280a37247" providerId="LiveId" clId="{C0A58B36-8535-41D6-AFFC-B8B6441EA450}" dt="2024-12-18T06:50:47.284" v="50" actId="478"/>
          <ac:spMkLst>
            <pc:docMk/>
            <pc:sldMk cId="3601569209" sldId="266"/>
            <ac:spMk id="2" creationId="{BB1758DB-858D-5B4B-8E27-D08D81C2448F}"/>
          </ac:spMkLst>
        </pc:spChg>
        <pc:spChg chg="del mod">
          <ac:chgData name="David Ceppos" userId="7746fa2280a37247" providerId="LiveId" clId="{C0A58B36-8535-41D6-AFFC-B8B6441EA450}" dt="2024-12-18T06:43:21.706" v="11" actId="21"/>
          <ac:spMkLst>
            <pc:docMk/>
            <pc:sldMk cId="3601569209" sldId="266"/>
            <ac:spMk id="3" creationId="{30DF013F-B2F3-5E40-8210-57F0639FE0E9}"/>
          </ac:spMkLst>
        </pc:spChg>
        <pc:spChg chg="add del mod">
          <ac:chgData name="David Ceppos" userId="7746fa2280a37247" providerId="LiveId" clId="{C0A58B36-8535-41D6-AFFC-B8B6441EA450}" dt="2024-12-18T06:44:11.985" v="21"/>
          <ac:spMkLst>
            <pc:docMk/>
            <pc:sldMk cId="3601569209" sldId="266"/>
            <ac:spMk id="5" creationId="{47FAB107-1C5A-0CBA-C935-C85D8BCDBB7A}"/>
          </ac:spMkLst>
        </pc:spChg>
        <pc:spChg chg="add mod">
          <ac:chgData name="David Ceppos" userId="7746fa2280a37247" providerId="LiveId" clId="{C0A58B36-8535-41D6-AFFC-B8B6441EA450}" dt="2024-12-18T06:50:47.284" v="50" actId="478"/>
          <ac:spMkLst>
            <pc:docMk/>
            <pc:sldMk cId="3601569209" sldId="266"/>
            <ac:spMk id="7" creationId="{F0096B66-C7AD-B18E-37C9-466C9A339D03}"/>
          </ac:spMkLst>
        </pc:spChg>
        <pc:spChg chg="add">
          <ac:chgData name="David Ceppos" userId="7746fa2280a37247" providerId="LiveId" clId="{C0A58B36-8535-41D6-AFFC-B8B6441EA450}" dt="2024-12-18T06:44:19.303" v="22" actId="26606"/>
          <ac:spMkLst>
            <pc:docMk/>
            <pc:sldMk cId="3601569209" sldId="266"/>
            <ac:spMk id="1033" creationId="{A4AC5506-6312-4701-8D3C-40187889A947}"/>
          </ac:spMkLst>
        </pc:spChg>
        <pc:picChg chg="add mod">
          <ac:chgData name="David Ceppos" userId="7746fa2280a37247" providerId="LiveId" clId="{C0A58B36-8535-41D6-AFFC-B8B6441EA450}" dt="2024-12-18T06:44:06.446" v="18"/>
          <ac:picMkLst>
            <pc:docMk/>
            <pc:sldMk cId="3601569209" sldId="266"/>
            <ac:picMk id="1026" creationId="{C375208D-0AA7-F813-212D-08FD47BF867C}"/>
          </ac:picMkLst>
        </pc:picChg>
        <pc:picChg chg="add mod">
          <ac:chgData name="David Ceppos" userId="7746fa2280a37247" providerId="LiveId" clId="{C0A58B36-8535-41D6-AFFC-B8B6441EA450}" dt="2024-12-18T06:45:10.215" v="27" actId="1076"/>
          <ac:picMkLst>
            <pc:docMk/>
            <pc:sldMk cId="3601569209" sldId="266"/>
            <ac:picMk id="1028" creationId="{E137F597-1145-CBE1-B411-C7A1C3584793}"/>
          </ac:picMkLst>
        </pc:picChg>
      </pc:sldChg>
      <pc:sldChg chg="modSp mod">
        <pc:chgData name="David Ceppos" userId="7746fa2280a37247" providerId="LiveId" clId="{C0A58B36-8535-41D6-AFFC-B8B6441EA450}" dt="2024-12-18T14:45:47.124" v="1579" actId="20577"/>
        <pc:sldMkLst>
          <pc:docMk/>
          <pc:sldMk cId="771822698" sldId="268"/>
        </pc:sldMkLst>
        <pc:spChg chg="mod">
          <ac:chgData name="David Ceppos" userId="7746fa2280a37247" providerId="LiveId" clId="{C0A58B36-8535-41D6-AFFC-B8B6441EA450}" dt="2024-12-18T14:36:37.607" v="1099" actId="27636"/>
          <ac:spMkLst>
            <pc:docMk/>
            <pc:sldMk cId="771822698" sldId="268"/>
            <ac:spMk id="2" creationId="{BB1758DB-858D-5B4B-8E27-D08D81C2448F}"/>
          </ac:spMkLst>
        </pc:spChg>
        <pc:spChg chg="mod">
          <ac:chgData name="David Ceppos" userId="7746fa2280a37247" providerId="LiveId" clId="{C0A58B36-8535-41D6-AFFC-B8B6441EA450}" dt="2024-12-18T14:45:47.124" v="1579" actId="20577"/>
          <ac:spMkLst>
            <pc:docMk/>
            <pc:sldMk cId="771822698" sldId="268"/>
            <ac:spMk id="3" creationId="{30DF013F-B2F3-5E40-8210-57F0639FE0E9}"/>
          </ac:spMkLst>
        </pc:spChg>
      </pc:sldChg>
      <pc:sldChg chg="addSp delSp modSp mod ord">
        <pc:chgData name="David Ceppos" userId="7746fa2280a37247" providerId="LiveId" clId="{C0A58B36-8535-41D6-AFFC-B8B6441EA450}" dt="2024-12-18T15:09:38.555" v="2332" actId="1076"/>
        <pc:sldMkLst>
          <pc:docMk/>
          <pc:sldMk cId="2605926284" sldId="270"/>
        </pc:sldMkLst>
        <pc:spChg chg="mod">
          <ac:chgData name="David Ceppos" userId="7746fa2280a37247" providerId="LiveId" clId="{C0A58B36-8535-41D6-AFFC-B8B6441EA450}" dt="2024-12-18T15:08:35.308" v="2320" actId="27636"/>
          <ac:spMkLst>
            <pc:docMk/>
            <pc:sldMk cId="2605926284" sldId="270"/>
            <ac:spMk id="2" creationId="{BB1758DB-858D-5B4B-8E27-D08D81C2448F}"/>
          </ac:spMkLst>
        </pc:spChg>
        <pc:spChg chg="del mod">
          <ac:chgData name="David Ceppos" userId="7746fa2280a37247" providerId="LiveId" clId="{C0A58B36-8535-41D6-AFFC-B8B6441EA450}" dt="2024-12-18T15:08:45.802" v="2324" actId="21"/>
          <ac:spMkLst>
            <pc:docMk/>
            <pc:sldMk cId="2605926284" sldId="270"/>
            <ac:spMk id="3" creationId="{30DF013F-B2F3-5E40-8210-57F0639FE0E9}"/>
          </ac:spMkLst>
        </pc:spChg>
        <pc:spChg chg="add del mod">
          <ac:chgData name="David Ceppos" userId="7746fa2280a37247" providerId="LiveId" clId="{C0A58B36-8535-41D6-AFFC-B8B6441EA450}" dt="2024-12-18T15:08:54.500" v="2325"/>
          <ac:spMkLst>
            <pc:docMk/>
            <pc:sldMk cId="2605926284" sldId="270"/>
            <ac:spMk id="5" creationId="{A593D36B-DB01-91F6-05C5-8B4064D57EB6}"/>
          </ac:spMkLst>
        </pc:spChg>
        <pc:picChg chg="add mod">
          <ac:chgData name="David Ceppos" userId="7746fa2280a37247" providerId="LiveId" clId="{C0A58B36-8535-41D6-AFFC-B8B6441EA450}" dt="2024-12-18T15:09:38.555" v="2332" actId="1076"/>
          <ac:picMkLst>
            <pc:docMk/>
            <pc:sldMk cId="2605926284" sldId="270"/>
            <ac:picMk id="6146" creationId="{FEA1C968-2627-9064-AFD8-C4EC0BC5B46B}"/>
          </ac:picMkLst>
        </pc:picChg>
      </pc:sldChg>
      <pc:sldChg chg="del">
        <pc:chgData name="David Ceppos" userId="7746fa2280a37247" providerId="LiveId" clId="{C0A58B36-8535-41D6-AFFC-B8B6441EA450}" dt="2024-12-18T15:28:18.799" v="3059" actId="47"/>
        <pc:sldMkLst>
          <pc:docMk/>
          <pc:sldMk cId="1052552348" sldId="271"/>
        </pc:sldMkLst>
      </pc:sldChg>
      <pc:sldChg chg="modSp mod ord">
        <pc:chgData name="David Ceppos" userId="7746fa2280a37247" providerId="LiveId" clId="{C0A58B36-8535-41D6-AFFC-B8B6441EA450}" dt="2024-12-18T14:12:25.462" v="643" actId="6549"/>
        <pc:sldMkLst>
          <pc:docMk/>
          <pc:sldMk cId="3097473339" sldId="272"/>
        </pc:sldMkLst>
        <pc:spChg chg="mod">
          <ac:chgData name="David Ceppos" userId="7746fa2280a37247" providerId="LiveId" clId="{C0A58B36-8535-41D6-AFFC-B8B6441EA450}" dt="2024-12-18T13:43:34.979" v="83" actId="27636"/>
          <ac:spMkLst>
            <pc:docMk/>
            <pc:sldMk cId="3097473339" sldId="272"/>
            <ac:spMk id="2" creationId="{BB1758DB-858D-5B4B-8E27-D08D81C2448F}"/>
          </ac:spMkLst>
        </pc:spChg>
        <pc:spChg chg="mod">
          <ac:chgData name="David Ceppos" userId="7746fa2280a37247" providerId="LiveId" clId="{C0A58B36-8535-41D6-AFFC-B8B6441EA450}" dt="2024-12-18T14:12:25.462" v="643" actId="6549"/>
          <ac:spMkLst>
            <pc:docMk/>
            <pc:sldMk cId="3097473339" sldId="272"/>
            <ac:spMk id="3" creationId="{30DF013F-B2F3-5E40-8210-57F0639FE0E9}"/>
          </ac:spMkLst>
        </pc:spChg>
      </pc:sldChg>
      <pc:sldChg chg="del">
        <pc:chgData name="David Ceppos" userId="7746fa2280a37247" providerId="LiveId" clId="{C0A58B36-8535-41D6-AFFC-B8B6441EA450}" dt="2024-12-18T15:28:18.799" v="3059" actId="47"/>
        <pc:sldMkLst>
          <pc:docMk/>
          <pc:sldMk cId="1805071697" sldId="273"/>
        </pc:sldMkLst>
      </pc:sldChg>
      <pc:sldChg chg="del">
        <pc:chgData name="David Ceppos" userId="7746fa2280a37247" providerId="LiveId" clId="{C0A58B36-8535-41D6-AFFC-B8B6441EA450}" dt="2024-12-18T15:28:18.799" v="3059" actId="47"/>
        <pc:sldMkLst>
          <pc:docMk/>
          <pc:sldMk cId="564670340" sldId="274"/>
        </pc:sldMkLst>
      </pc:sldChg>
      <pc:sldChg chg="del">
        <pc:chgData name="David Ceppos" userId="7746fa2280a37247" providerId="LiveId" clId="{C0A58B36-8535-41D6-AFFC-B8B6441EA450}" dt="2024-12-18T15:28:18.799" v="3059" actId="47"/>
        <pc:sldMkLst>
          <pc:docMk/>
          <pc:sldMk cId="2038119054" sldId="275"/>
        </pc:sldMkLst>
      </pc:sldChg>
      <pc:sldChg chg="del">
        <pc:chgData name="David Ceppos" userId="7746fa2280a37247" providerId="LiveId" clId="{C0A58B36-8535-41D6-AFFC-B8B6441EA450}" dt="2024-12-18T15:28:18.799" v="3059" actId="47"/>
        <pc:sldMkLst>
          <pc:docMk/>
          <pc:sldMk cId="4230456084" sldId="276"/>
        </pc:sldMkLst>
      </pc:sldChg>
      <pc:sldChg chg="del">
        <pc:chgData name="David Ceppos" userId="7746fa2280a37247" providerId="LiveId" clId="{C0A58B36-8535-41D6-AFFC-B8B6441EA450}" dt="2024-12-18T15:28:18.799" v="3059" actId="47"/>
        <pc:sldMkLst>
          <pc:docMk/>
          <pc:sldMk cId="2315809287" sldId="277"/>
        </pc:sldMkLst>
      </pc:sldChg>
      <pc:sldChg chg="del">
        <pc:chgData name="David Ceppos" userId="7746fa2280a37247" providerId="LiveId" clId="{C0A58B36-8535-41D6-AFFC-B8B6441EA450}" dt="2024-12-18T15:28:18.799" v="3059" actId="47"/>
        <pc:sldMkLst>
          <pc:docMk/>
          <pc:sldMk cId="1052821068" sldId="278"/>
        </pc:sldMkLst>
      </pc:sldChg>
      <pc:sldChg chg="addSp delSp modSp del">
        <pc:chgData name="David Ceppos" userId="7746fa2280a37247" providerId="LiveId" clId="{C0A58B36-8535-41D6-AFFC-B8B6441EA450}" dt="2024-12-18T15:28:18.799" v="3059" actId="47"/>
        <pc:sldMkLst>
          <pc:docMk/>
          <pc:sldMk cId="1726694641" sldId="279"/>
        </pc:sldMkLst>
      </pc:sldChg>
      <pc:sldChg chg="addSp delSp modSp mod ord">
        <pc:chgData name="David Ceppos" userId="7746fa2280a37247" providerId="LiveId" clId="{C0A58B36-8535-41D6-AFFC-B8B6441EA450}" dt="2024-12-18T15:07:43.460" v="2316" actId="1076"/>
        <pc:sldMkLst>
          <pc:docMk/>
          <pc:sldMk cId="2676530280" sldId="280"/>
        </pc:sldMkLst>
        <pc:spChg chg="mod">
          <ac:chgData name="David Ceppos" userId="7746fa2280a37247" providerId="LiveId" clId="{C0A58B36-8535-41D6-AFFC-B8B6441EA450}" dt="2024-12-18T15:07:04.496" v="2310" actId="27636"/>
          <ac:spMkLst>
            <pc:docMk/>
            <pc:sldMk cId="2676530280" sldId="280"/>
            <ac:spMk id="2" creationId="{BB1758DB-858D-5B4B-8E27-D08D81C2448F}"/>
          </ac:spMkLst>
        </pc:spChg>
        <pc:spChg chg="del mod">
          <ac:chgData name="David Ceppos" userId="7746fa2280a37247" providerId="LiveId" clId="{C0A58B36-8535-41D6-AFFC-B8B6441EA450}" dt="2024-12-18T15:06:45.533" v="2305" actId="21"/>
          <ac:spMkLst>
            <pc:docMk/>
            <pc:sldMk cId="2676530280" sldId="280"/>
            <ac:spMk id="3" creationId="{30DF013F-B2F3-5E40-8210-57F0639FE0E9}"/>
          </ac:spMkLst>
        </pc:spChg>
        <pc:spChg chg="add del mod">
          <ac:chgData name="David Ceppos" userId="7746fa2280a37247" providerId="LiveId" clId="{C0A58B36-8535-41D6-AFFC-B8B6441EA450}" dt="2024-12-18T15:07:00.269" v="2308"/>
          <ac:spMkLst>
            <pc:docMk/>
            <pc:sldMk cId="2676530280" sldId="280"/>
            <ac:spMk id="5" creationId="{A2859190-F54C-EB23-152A-0582FC80CD03}"/>
          </ac:spMkLst>
        </pc:spChg>
        <pc:spChg chg="add mod">
          <ac:chgData name="David Ceppos" userId="7746fa2280a37247" providerId="LiveId" clId="{C0A58B36-8535-41D6-AFFC-B8B6441EA450}" dt="2024-12-18T15:06:51.818" v="2307"/>
          <ac:spMkLst>
            <pc:docMk/>
            <pc:sldMk cId="2676530280" sldId="280"/>
            <ac:spMk id="6" creationId="{30DF013F-B2F3-5E40-8210-57F0639FE0E9}"/>
          </ac:spMkLst>
        </pc:spChg>
        <pc:picChg chg="add mod">
          <ac:chgData name="David Ceppos" userId="7746fa2280a37247" providerId="LiveId" clId="{C0A58B36-8535-41D6-AFFC-B8B6441EA450}" dt="2024-12-18T15:07:43.460" v="2316" actId="1076"/>
          <ac:picMkLst>
            <pc:docMk/>
            <pc:sldMk cId="2676530280" sldId="280"/>
            <ac:picMk id="5122" creationId="{749F8320-3045-8394-C942-B1B328A57338}"/>
          </ac:picMkLst>
        </pc:picChg>
      </pc:sldChg>
      <pc:sldChg chg="modSp mod ord">
        <pc:chgData name="David Ceppos" userId="7746fa2280a37247" providerId="LiveId" clId="{C0A58B36-8535-41D6-AFFC-B8B6441EA450}" dt="2024-12-18T15:31:34.672" v="3070" actId="1076"/>
        <pc:sldMkLst>
          <pc:docMk/>
          <pc:sldMk cId="1539562484" sldId="281"/>
        </pc:sldMkLst>
        <pc:spChg chg="mod">
          <ac:chgData name="David Ceppos" userId="7746fa2280a37247" providerId="LiveId" clId="{C0A58B36-8535-41D6-AFFC-B8B6441EA450}" dt="2024-12-18T14:00:44.540" v="313" actId="27636"/>
          <ac:spMkLst>
            <pc:docMk/>
            <pc:sldMk cId="1539562484" sldId="281"/>
            <ac:spMk id="2" creationId="{BB1758DB-858D-5B4B-8E27-D08D81C2448F}"/>
          </ac:spMkLst>
        </pc:spChg>
        <pc:spChg chg="mod">
          <ac:chgData name="David Ceppos" userId="7746fa2280a37247" providerId="LiveId" clId="{C0A58B36-8535-41D6-AFFC-B8B6441EA450}" dt="2024-12-18T15:31:34.672" v="3070" actId="1076"/>
          <ac:spMkLst>
            <pc:docMk/>
            <pc:sldMk cId="1539562484" sldId="281"/>
            <ac:spMk id="3" creationId="{30DF013F-B2F3-5E40-8210-57F0639FE0E9}"/>
          </ac:spMkLst>
        </pc:spChg>
      </pc:sldChg>
      <pc:sldChg chg="new del">
        <pc:chgData name="David Ceppos" userId="7746fa2280a37247" providerId="LiveId" clId="{C0A58B36-8535-41D6-AFFC-B8B6441EA450}" dt="2024-12-18T06:43:00.595" v="9" actId="680"/>
        <pc:sldMkLst>
          <pc:docMk/>
          <pc:sldMk cId="1404819257" sldId="289"/>
        </pc:sldMkLst>
      </pc:sldChg>
      <pc:sldChg chg="addSp delSp modSp mod">
        <pc:chgData name="David Ceppos" userId="7746fa2280a37247" providerId="LiveId" clId="{C0A58B36-8535-41D6-AFFC-B8B6441EA450}" dt="2024-12-18T15:31:44.867" v="3071" actId="1076"/>
        <pc:sldMkLst>
          <pc:docMk/>
          <pc:sldMk cId="4214135898" sldId="289"/>
        </pc:sldMkLst>
        <pc:spChg chg="mod">
          <ac:chgData name="David Ceppos" userId="7746fa2280a37247" providerId="LiveId" clId="{C0A58B36-8535-41D6-AFFC-B8B6441EA450}" dt="2024-12-18T06:55:14.473" v="71" actId="27636"/>
          <ac:spMkLst>
            <pc:docMk/>
            <pc:sldMk cId="4214135898" sldId="289"/>
            <ac:spMk id="2" creationId="{D34B3766-E60B-3ECB-9AF4-6E1AC17680F8}"/>
          </ac:spMkLst>
        </pc:spChg>
        <pc:spChg chg="del mod">
          <ac:chgData name="David Ceppos" userId="7746fa2280a37247" providerId="LiveId" clId="{C0A58B36-8535-41D6-AFFC-B8B6441EA450}" dt="2024-12-18T06:54:09.385" v="67" actId="21"/>
          <ac:spMkLst>
            <pc:docMk/>
            <pc:sldMk cId="4214135898" sldId="289"/>
            <ac:spMk id="3" creationId="{43CCC349-D6B4-DCA3-04BA-10A5704071BD}"/>
          </ac:spMkLst>
        </pc:spChg>
        <pc:spChg chg="add del mod">
          <ac:chgData name="David Ceppos" userId="7746fa2280a37247" providerId="LiveId" clId="{C0A58B36-8535-41D6-AFFC-B8B6441EA450}" dt="2024-12-18T06:55:02.719" v="69"/>
          <ac:spMkLst>
            <pc:docMk/>
            <pc:sldMk cId="4214135898" sldId="289"/>
            <ac:spMk id="5" creationId="{5DAD66DD-D31F-E237-734C-D72F47C52437}"/>
          </ac:spMkLst>
        </pc:spChg>
        <pc:picChg chg="add mod">
          <ac:chgData name="David Ceppos" userId="7746fa2280a37247" providerId="LiveId" clId="{C0A58B36-8535-41D6-AFFC-B8B6441EA450}" dt="2024-12-18T15:31:44.867" v="3071" actId="1076"/>
          <ac:picMkLst>
            <pc:docMk/>
            <pc:sldMk cId="4214135898" sldId="289"/>
            <ac:picMk id="4098" creationId="{8B89E719-4716-94A0-83E1-6B27490EE15B}"/>
          </ac:picMkLst>
        </pc:picChg>
      </pc:sldChg>
      <pc:sldChg chg="addSp delSp modSp add mod ord setBg">
        <pc:chgData name="David Ceppos" userId="7746fa2280a37247" providerId="LiveId" clId="{C0A58B36-8535-41D6-AFFC-B8B6441EA450}" dt="2024-12-18T14:06:51.715" v="605" actId="1076"/>
        <pc:sldMkLst>
          <pc:docMk/>
          <pc:sldMk cId="3947757650" sldId="290"/>
        </pc:sldMkLst>
        <pc:spChg chg="mod">
          <ac:chgData name="David Ceppos" userId="7746fa2280a37247" providerId="LiveId" clId="{C0A58B36-8535-41D6-AFFC-B8B6441EA450}" dt="2024-12-18T06:48:52.853" v="45" actId="27636"/>
          <ac:spMkLst>
            <pc:docMk/>
            <pc:sldMk cId="3947757650" sldId="290"/>
            <ac:spMk id="2" creationId="{84B42553-0BF5-3B68-6A13-B244DC800B56}"/>
          </ac:spMkLst>
        </pc:spChg>
        <pc:spChg chg="del mod">
          <ac:chgData name="David Ceppos" userId="7746fa2280a37247" providerId="LiveId" clId="{C0A58B36-8535-41D6-AFFC-B8B6441EA450}" dt="2024-12-18T06:46:50.914" v="31" actId="21"/>
          <ac:spMkLst>
            <pc:docMk/>
            <pc:sldMk cId="3947757650" sldId="290"/>
            <ac:spMk id="3" creationId="{E22CB909-6049-71B1-D64D-B319604DFF4B}"/>
          </ac:spMkLst>
        </pc:spChg>
        <pc:spChg chg="add del mod">
          <ac:chgData name="David Ceppos" userId="7746fa2280a37247" providerId="LiveId" clId="{C0A58B36-8535-41D6-AFFC-B8B6441EA450}" dt="2024-12-18T06:47:20.201" v="35"/>
          <ac:spMkLst>
            <pc:docMk/>
            <pc:sldMk cId="3947757650" sldId="290"/>
            <ac:spMk id="5" creationId="{6201756C-33F3-C311-C06C-FE4116D62AE8}"/>
          </ac:spMkLst>
        </pc:spChg>
        <pc:spChg chg="add mod">
          <ac:chgData name="David Ceppos" userId="7746fa2280a37247" providerId="LiveId" clId="{C0A58B36-8535-41D6-AFFC-B8B6441EA450}" dt="2024-12-18T06:47:04.466" v="34"/>
          <ac:spMkLst>
            <pc:docMk/>
            <pc:sldMk cId="3947757650" sldId="290"/>
            <ac:spMk id="6" creationId="{F6CC03B5-2998-09C0-FC47-A878D99183CA}"/>
          </ac:spMkLst>
        </pc:spChg>
        <pc:spChg chg="add del mod">
          <ac:chgData name="David Ceppos" userId="7746fa2280a37247" providerId="LiveId" clId="{C0A58B36-8535-41D6-AFFC-B8B6441EA450}" dt="2024-12-18T06:51:25.760" v="56"/>
          <ac:spMkLst>
            <pc:docMk/>
            <pc:sldMk cId="3947757650" sldId="290"/>
            <ac:spMk id="7" creationId="{8D59E436-F706-2471-446F-D2B31BA23E06}"/>
          </ac:spMkLst>
        </pc:spChg>
        <pc:spChg chg="add del">
          <ac:chgData name="David Ceppos" userId="7746fa2280a37247" providerId="LiveId" clId="{C0A58B36-8535-41D6-AFFC-B8B6441EA450}" dt="2024-12-18T06:48:45.044" v="43" actId="26606"/>
          <ac:spMkLst>
            <pc:docMk/>
            <pc:sldMk cId="3947757650" sldId="290"/>
            <ac:spMk id="2055" creationId="{A4AC5506-6312-4701-8D3C-40187889A947}"/>
          </ac:spMkLst>
        </pc:spChg>
        <pc:picChg chg="add del mod">
          <ac:chgData name="David Ceppos" userId="7746fa2280a37247" providerId="LiveId" clId="{C0A58B36-8535-41D6-AFFC-B8B6441EA450}" dt="2024-12-18T06:51:09.955" v="54" actId="21"/>
          <ac:picMkLst>
            <pc:docMk/>
            <pc:sldMk cId="3947757650" sldId="290"/>
            <ac:picMk id="2050" creationId="{F3887C26-EF30-AF36-FCD3-6E05BE2AE759}"/>
          </ac:picMkLst>
        </pc:picChg>
        <pc:picChg chg="add mod">
          <ac:chgData name="David Ceppos" userId="7746fa2280a37247" providerId="LiveId" clId="{C0A58B36-8535-41D6-AFFC-B8B6441EA450}" dt="2024-12-18T14:06:51.715" v="605" actId="1076"/>
          <ac:picMkLst>
            <pc:docMk/>
            <pc:sldMk cId="3947757650" sldId="290"/>
            <ac:picMk id="2052" creationId="{2EB414BF-75AF-3386-121B-58BBDAA9432E}"/>
          </ac:picMkLst>
        </pc:picChg>
      </pc:sldChg>
      <pc:sldChg chg="addSp modSp add mod">
        <pc:chgData name="David Ceppos" userId="7746fa2280a37247" providerId="LiveId" clId="{C0A58B36-8535-41D6-AFFC-B8B6441EA450}" dt="2024-12-18T14:12:12.059" v="640" actId="1076"/>
        <pc:sldMkLst>
          <pc:docMk/>
          <pc:sldMk cId="2905543387" sldId="291"/>
        </pc:sldMkLst>
        <pc:spChg chg="add mod">
          <ac:chgData name="David Ceppos" userId="7746fa2280a37247" providerId="LiveId" clId="{C0A58B36-8535-41D6-AFFC-B8B6441EA450}" dt="2024-12-18T14:12:12.059" v="640" actId="1076"/>
          <ac:spMkLst>
            <pc:docMk/>
            <pc:sldMk cId="2905543387" sldId="291"/>
            <ac:spMk id="4" creationId="{F4538DE9-A029-C11F-A026-A139B5315248}"/>
          </ac:spMkLst>
        </pc:spChg>
        <pc:picChg chg="mod">
          <ac:chgData name="David Ceppos" userId="7746fa2280a37247" providerId="LiveId" clId="{C0A58B36-8535-41D6-AFFC-B8B6441EA450}" dt="2024-12-18T14:11:54.850" v="638" actId="1076"/>
          <ac:picMkLst>
            <pc:docMk/>
            <pc:sldMk cId="2905543387" sldId="291"/>
            <ac:picMk id="2050" creationId="{FF082112-E3F0-800D-810C-4C5AC2835A0D}"/>
          </ac:picMkLst>
        </pc:picChg>
      </pc:sldChg>
      <pc:sldChg chg="addSp delSp modSp del mod">
        <pc:chgData name="David Ceppos" userId="7746fa2280a37247" providerId="LiveId" clId="{C0A58B36-8535-41D6-AFFC-B8B6441EA450}" dt="2024-12-18T14:05:20.539" v="597" actId="47"/>
        <pc:sldMkLst>
          <pc:docMk/>
          <pc:sldMk cId="252906761" sldId="292"/>
        </pc:sldMkLst>
        <pc:spChg chg="mod">
          <ac:chgData name="David Ceppos" userId="7746fa2280a37247" providerId="LiveId" clId="{C0A58B36-8535-41D6-AFFC-B8B6441EA450}" dt="2024-12-18T13:33:44.309" v="77" actId="14100"/>
          <ac:spMkLst>
            <pc:docMk/>
            <pc:sldMk cId="252906761" sldId="292"/>
            <ac:spMk id="2" creationId="{476FBA83-F01A-547F-5F6F-F6B48E475BDA}"/>
          </ac:spMkLst>
        </pc:spChg>
        <pc:spChg chg="del mod">
          <ac:chgData name="David Ceppos" userId="7746fa2280a37247" providerId="LiveId" clId="{C0A58B36-8535-41D6-AFFC-B8B6441EA450}" dt="2024-12-18T06:52:35.036" v="65" actId="21"/>
          <ac:spMkLst>
            <pc:docMk/>
            <pc:sldMk cId="252906761" sldId="292"/>
            <ac:spMk id="3" creationId="{AB9D7A7E-E331-5EDB-5F20-DECA3BDD9E9C}"/>
          </ac:spMkLst>
        </pc:spChg>
        <pc:spChg chg="add mod">
          <ac:chgData name="David Ceppos" userId="7746fa2280a37247" providerId="LiveId" clId="{C0A58B36-8535-41D6-AFFC-B8B6441EA450}" dt="2024-12-18T06:52:35.036" v="65" actId="21"/>
          <ac:spMkLst>
            <pc:docMk/>
            <pc:sldMk cId="252906761" sldId="292"/>
            <ac:spMk id="5" creationId="{3E8A6784-54A0-7975-21C8-649FF3994BA1}"/>
          </ac:spMkLst>
        </pc:spChg>
      </pc:sldChg>
      <pc:sldChg chg="del">
        <pc:chgData name="David Ceppos" userId="7746fa2280a37247" providerId="LiveId" clId="{C0A58B36-8535-41D6-AFFC-B8B6441EA450}" dt="2024-12-18T14:58:10.958" v="2020" actId="47"/>
        <pc:sldMkLst>
          <pc:docMk/>
          <pc:sldMk cId="3050125028" sldId="292"/>
        </pc:sldMkLst>
      </pc:sldChg>
      <pc:sldChg chg="modSp add mod">
        <pc:chgData name="David Ceppos" userId="7746fa2280a37247" providerId="LiveId" clId="{C0A58B36-8535-41D6-AFFC-B8B6441EA450}" dt="2024-12-18T14:56:48.219" v="2019" actId="20577"/>
        <pc:sldMkLst>
          <pc:docMk/>
          <pc:sldMk cId="1589892759" sldId="293"/>
        </pc:sldMkLst>
        <pc:spChg chg="mod">
          <ac:chgData name="David Ceppos" userId="7746fa2280a37247" providerId="LiveId" clId="{C0A58B36-8535-41D6-AFFC-B8B6441EA450}" dt="2024-12-18T14:56:48.219" v="2019" actId="20577"/>
          <ac:spMkLst>
            <pc:docMk/>
            <pc:sldMk cId="1589892759" sldId="293"/>
            <ac:spMk id="3" creationId="{4F2278E6-A293-BB61-7358-228758C6F31B}"/>
          </ac:spMkLst>
        </pc:spChg>
      </pc:sldChg>
      <pc:sldChg chg="modSp mod">
        <pc:chgData name="David Ceppos" userId="7746fa2280a37247" providerId="LiveId" clId="{C0A58B36-8535-41D6-AFFC-B8B6441EA450}" dt="2024-12-18T15:05:17.566" v="2300" actId="20577"/>
        <pc:sldMkLst>
          <pc:docMk/>
          <pc:sldMk cId="3378182130" sldId="294"/>
        </pc:sldMkLst>
        <pc:spChg chg="mod">
          <ac:chgData name="David Ceppos" userId="7746fa2280a37247" providerId="LiveId" clId="{C0A58B36-8535-41D6-AFFC-B8B6441EA450}" dt="2024-12-18T15:05:17.566" v="2300" actId="20577"/>
          <ac:spMkLst>
            <pc:docMk/>
            <pc:sldMk cId="3378182130" sldId="294"/>
            <ac:spMk id="3" creationId="{7E7C60FE-4E1A-F2E6-AB8B-67EEA9D23B32}"/>
          </ac:spMkLst>
        </pc:spChg>
      </pc:sldChg>
      <pc:sldChg chg="modSp mod">
        <pc:chgData name="David Ceppos" userId="7746fa2280a37247" providerId="LiveId" clId="{C0A58B36-8535-41D6-AFFC-B8B6441EA450}" dt="2024-12-18T15:15:42.294" v="2366" actId="14100"/>
        <pc:sldMkLst>
          <pc:docMk/>
          <pc:sldMk cId="2865430662" sldId="295"/>
        </pc:sldMkLst>
        <pc:spChg chg="mod">
          <ac:chgData name="David Ceppos" userId="7746fa2280a37247" providerId="LiveId" clId="{C0A58B36-8535-41D6-AFFC-B8B6441EA450}" dt="2024-12-18T15:15:42.294" v="2366" actId="14100"/>
          <ac:spMkLst>
            <pc:docMk/>
            <pc:sldMk cId="2865430662" sldId="295"/>
            <ac:spMk id="3" creationId="{B80192D1-1042-8BAE-6135-0D32673F1B37}"/>
          </ac:spMkLst>
        </pc:spChg>
      </pc:sldChg>
      <pc:sldChg chg="modSp mod">
        <pc:chgData name="David Ceppos" userId="7746fa2280a37247" providerId="LiveId" clId="{C0A58B36-8535-41D6-AFFC-B8B6441EA450}" dt="2024-12-18T15:30:35.411" v="3065" actId="1076"/>
        <pc:sldMkLst>
          <pc:docMk/>
          <pc:sldMk cId="1399540583" sldId="296"/>
        </pc:sldMkLst>
        <pc:spChg chg="mod">
          <ac:chgData name="David Ceppos" userId="7746fa2280a37247" providerId="LiveId" clId="{C0A58B36-8535-41D6-AFFC-B8B6441EA450}" dt="2024-12-18T15:30:35.411" v="3065" actId="1076"/>
          <ac:spMkLst>
            <pc:docMk/>
            <pc:sldMk cId="1399540583" sldId="296"/>
            <ac:spMk id="3" creationId="{93C83752-1CA3-CDFF-D3CE-F95BF5E645C8}"/>
          </ac:spMkLst>
        </pc:spChg>
      </pc:sldChg>
      <pc:sldChg chg="modSp mod">
        <pc:chgData name="David Ceppos" userId="7746fa2280a37247" providerId="LiveId" clId="{C0A58B36-8535-41D6-AFFC-B8B6441EA450}" dt="2024-12-18T15:30:29.297" v="3064" actId="1076"/>
        <pc:sldMkLst>
          <pc:docMk/>
          <pc:sldMk cId="1093147229" sldId="297"/>
        </pc:sldMkLst>
        <pc:spChg chg="mod">
          <ac:chgData name="David Ceppos" userId="7746fa2280a37247" providerId="LiveId" clId="{C0A58B36-8535-41D6-AFFC-B8B6441EA450}" dt="2024-12-18T15:30:29.297" v="3064" actId="1076"/>
          <ac:spMkLst>
            <pc:docMk/>
            <pc:sldMk cId="1093147229" sldId="297"/>
            <ac:spMk id="3" creationId="{84CCF154-8DF3-95EC-3C5E-CC530E0090F2}"/>
          </ac:spMkLst>
        </pc:spChg>
      </pc:sldChg>
      <pc:sldChg chg="modSp mod">
        <pc:chgData name="David Ceppos" userId="7746fa2280a37247" providerId="LiveId" clId="{C0A58B36-8535-41D6-AFFC-B8B6441EA450}" dt="2024-12-18T15:49:43.009" v="3420" actId="20577"/>
        <pc:sldMkLst>
          <pc:docMk/>
          <pc:sldMk cId="3964399938" sldId="298"/>
        </pc:sldMkLst>
        <pc:spChg chg="mod">
          <ac:chgData name="David Ceppos" userId="7746fa2280a37247" providerId="LiveId" clId="{C0A58B36-8535-41D6-AFFC-B8B6441EA450}" dt="2024-12-18T15:49:43.009" v="3420" actId="20577"/>
          <ac:spMkLst>
            <pc:docMk/>
            <pc:sldMk cId="3964399938" sldId="298"/>
            <ac:spMk id="3" creationId="{F4621973-DE6E-B527-2E55-79EA98F0F16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72C1C-258A-2842-AAFA-19C76BAA3C3D}" type="datetimeFigureOut">
              <a:rPr lang="en-US" smtClean="0"/>
              <a:t>12/17/2024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1CE54F-E9C6-D448-88F2-F1104F5DB2DF}" type="slidenum">
              <a:rPr lang="en-US" smtClean="0"/>
              <a:t>‹#›</a:t>
            </a:fld>
            <a:endParaRPr lang="en-US"/>
          </a:p>
        </p:txBody>
      </p:sp>
    </p:spTree>
    <p:extLst>
      <p:ext uri="{BB962C8B-B14F-4D97-AF65-F5344CB8AC3E}">
        <p14:creationId xmlns:p14="http://schemas.microsoft.com/office/powerpoint/2010/main" val="898323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Corbel</a:t>
            </a:r>
          </a:p>
        </p:txBody>
      </p:sp>
      <p:sp>
        <p:nvSpPr>
          <p:cNvPr id="4" name="Slide Number Placeholder 3"/>
          <p:cNvSpPr>
            <a:spLocks noGrp="1"/>
          </p:cNvSpPr>
          <p:nvPr>
            <p:ph type="sldNum" sz="quarter" idx="5"/>
          </p:nvPr>
        </p:nvSpPr>
        <p:spPr/>
        <p:txBody>
          <a:bodyPr/>
          <a:lstStyle/>
          <a:p>
            <a:fld id="{A41CE54F-E9C6-D448-88F2-F1104F5DB2DF}" type="slidenum">
              <a:rPr lang="en-US" smtClean="0"/>
              <a:t>1</a:t>
            </a:fld>
            <a:endParaRPr lang="en-US"/>
          </a:p>
        </p:txBody>
      </p:sp>
    </p:spTree>
    <p:extLst>
      <p:ext uri="{BB962C8B-B14F-4D97-AF65-F5344CB8AC3E}">
        <p14:creationId xmlns:p14="http://schemas.microsoft.com/office/powerpoint/2010/main" val="257674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latin typeface="Quattrocento Sans"/>
                <a:ea typeface="Quattrocento Sans"/>
                <a:cs typeface="Quattrocento Sans"/>
                <a:sym typeface="Quattrocento Sans"/>
              </a:rPr>
              <a:t>This can be an incentive to reduce water or a penalty. Explain idea of tiers</a:t>
            </a:r>
            <a:endParaRPr/>
          </a:p>
        </p:txBody>
      </p:sp>
      <p:sp>
        <p:nvSpPr>
          <p:cNvPr id="267" name="Google Shape;26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1CE54F-E9C6-D448-88F2-F1104F5DB2DF}" type="slidenum">
              <a:rPr lang="en-US" smtClean="0"/>
              <a:t>3</a:t>
            </a:fld>
            <a:endParaRPr lang="en-US"/>
          </a:p>
        </p:txBody>
      </p:sp>
    </p:spTree>
    <p:extLst>
      <p:ext uri="{BB962C8B-B14F-4D97-AF65-F5344CB8AC3E}">
        <p14:creationId xmlns:p14="http://schemas.microsoft.com/office/powerpoint/2010/main" val="796925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A8AFD-B74E-917E-EA2A-185E4FCF68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4C707F-C53B-0217-A912-A224F619B8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87E38F-F9DB-CA67-0B7F-90BFB32096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626D48-6218-AC5C-EABB-DBDFC784809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CE54F-E9C6-D448-88F2-F1104F5DB2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111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Urban is a small percentage of the overall water use. As you heard, lots has already been done, so future benefit may be marginal</a:t>
            </a:r>
            <a:endParaRPr/>
          </a:p>
        </p:txBody>
      </p:sp>
      <p:sp>
        <p:nvSpPr>
          <p:cNvPr id="167" name="Google Shape;16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Can’t do this in all states, such as Colorado</a:t>
            </a:r>
            <a:endParaRPr/>
          </a:p>
        </p:txBody>
      </p:sp>
      <p:sp>
        <p:nvSpPr>
          <p:cNvPr id="177" name="Google Shape;17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already heard some ag practices from Norm, and Brian will present more in an upcoming talk.</a:t>
            </a:r>
            <a:endParaRPr/>
          </a:p>
        </p:txBody>
      </p:sp>
      <p:sp>
        <p:nvSpPr>
          <p:cNvPr id="186" name="Google Shape;18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Provide any data we can about where your water comes from and how much is used. Includes rainfall, river diversions (if any), pumped groundwater, crop et</a:t>
            </a:r>
            <a:endParaRPr/>
          </a:p>
        </p:txBody>
      </p:sp>
      <p:sp>
        <p:nvSpPr>
          <p:cNvPr id="207" name="Google Shape;20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realize this is controversial. One of our messages is that s</a:t>
            </a:r>
            <a:r>
              <a:rPr lang="en-US">
                <a:latin typeface="Times New Roman"/>
                <a:ea typeface="Times New Roman"/>
                <a:cs typeface="Times New Roman"/>
                <a:sym typeface="Times New Roman"/>
              </a:rPr>
              <a:t>trategic planning now could minimize the need for or level of fallowing. But if we plan now, we can be nimble later, and maybe avoid fallowing. But we need to know both what our options are, and what consequences might be if we don’t plan adequately</a:t>
            </a:r>
            <a:endParaRPr/>
          </a:p>
        </p:txBody>
      </p:sp>
      <p:sp>
        <p:nvSpPr>
          <p:cNvPr id="216" name="Google Shape;21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767D7-C4B7-2442-93BC-C524A4168CD1}"/>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B1470749-D787-A548-90CE-FB768F69E3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C4F59C-09D1-9840-9610-DE67EA68932A}"/>
              </a:ext>
            </a:extLst>
          </p:cNvPr>
          <p:cNvSpPr>
            <a:spLocks noGrp="1"/>
          </p:cNvSpPr>
          <p:nvPr>
            <p:ph type="dt" sz="half" idx="10"/>
          </p:nvPr>
        </p:nvSpPr>
        <p:spPr/>
        <p:txBody>
          <a:bodyPr/>
          <a:lstStyle/>
          <a:p>
            <a:fld id="{2E80BA01-259B-474D-9487-8E4313BF0EB0}" type="datetimeFigureOut">
              <a:rPr lang="en-US" smtClean="0"/>
              <a:t>12/17/2024</a:t>
            </a:fld>
            <a:endParaRPr lang="en-US"/>
          </a:p>
        </p:txBody>
      </p:sp>
      <p:sp>
        <p:nvSpPr>
          <p:cNvPr id="5" name="Footer Placeholder 4">
            <a:extLst>
              <a:ext uri="{FF2B5EF4-FFF2-40B4-BE49-F238E27FC236}">
                <a16:creationId xmlns:a16="http://schemas.microsoft.com/office/drawing/2014/main" id="{B9A87F3B-FE7D-D54C-B04F-5B74B8F29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095893-EFCE-D64D-864C-0F5CC97C7747}"/>
              </a:ext>
            </a:extLst>
          </p:cNvPr>
          <p:cNvSpPr>
            <a:spLocks noGrp="1"/>
          </p:cNvSpPr>
          <p:nvPr>
            <p:ph type="sldNum" sz="quarter" idx="12"/>
          </p:nvPr>
        </p:nvSpPr>
        <p:spPr/>
        <p:txBody>
          <a:bodyPr/>
          <a:lstStyle/>
          <a:p>
            <a:fld id="{61E30158-2F69-5848-A494-082051678E61}" type="slidenum">
              <a:rPr lang="en-US" smtClean="0"/>
              <a:t>‹#›</a:t>
            </a:fld>
            <a:endParaRPr lang="en-US"/>
          </a:p>
        </p:txBody>
      </p:sp>
    </p:spTree>
    <p:extLst>
      <p:ext uri="{BB962C8B-B14F-4D97-AF65-F5344CB8AC3E}">
        <p14:creationId xmlns:p14="http://schemas.microsoft.com/office/powerpoint/2010/main" val="4229402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94500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02052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3"/>
          <p:cNvSpPr>
            <a:spLocks noGrp="1"/>
          </p:cNvSpPr>
          <p:nvPr>
            <p:ph type="pic" idx="2"/>
          </p:nvPr>
        </p:nvSpPr>
        <p:spPr>
          <a:xfrm>
            <a:off x="5183188" y="987425"/>
            <a:ext cx="6172200" cy="4873625"/>
          </a:xfrm>
          <a:prstGeom prst="rect">
            <a:avLst/>
          </a:prstGeom>
          <a:noFill/>
          <a:ln>
            <a:noFill/>
          </a:ln>
        </p:spPr>
      </p:sp>
      <p:sp>
        <p:nvSpPr>
          <p:cNvPr id="68" name="Google Shape;68;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83921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68968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91653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EED4B-A9F3-3E4C-A5C3-CE93092FF29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3D38BD7-8235-A142-9BC1-620881BEEB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0BD64C-15EB-B849-83AB-E0F81801870A}"/>
              </a:ext>
            </a:extLst>
          </p:cNvPr>
          <p:cNvSpPr>
            <a:spLocks noGrp="1"/>
          </p:cNvSpPr>
          <p:nvPr>
            <p:ph type="dt" sz="half" idx="10"/>
          </p:nvPr>
        </p:nvSpPr>
        <p:spPr/>
        <p:txBody>
          <a:bodyPr/>
          <a:lstStyle/>
          <a:p>
            <a:fld id="{2E80BA01-259B-474D-9487-8E4313BF0EB0}" type="datetimeFigureOut">
              <a:rPr lang="en-US" smtClean="0"/>
              <a:t>12/17/2024</a:t>
            </a:fld>
            <a:endParaRPr lang="en-US"/>
          </a:p>
        </p:txBody>
      </p:sp>
      <p:sp>
        <p:nvSpPr>
          <p:cNvPr id="5" name="Footer Placeholder 4">
            <a:extLst>
              <a:ext uri="{FF2B5EF4-FFF2-40B4-BE49-F238E27FC236}">
                <a16:creationId xmlns:a16="http://schemas.microsoft.com/office/drawing/2014/main" id="{9DA15C5C-9C6A-004B-8166-E58AE6C154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B8128F-4CFE-2C42-94FD-6D43241CCEEA}"/>
              </a:ext>
            </a:extLst>
          </p:cNvPr>
          <p:cNvSpPr>
            <a:spLocks noGrp="1"/>
          </p:cNvSpPr>
          <p:nvPr>
            <p:ph type="sldNum" sz="quarter" idx="12"/>
          </p:nvPr>
        </p:nvSpPr>
        <p:spPr/>
        <p:txBody>
          <a:bodyPr/>
          <a:lstStyle/>
          <a:p>
            <a:fld id="{61E30158-2F69-5848-A494-082051678E61}" type="slidenum">
              <a:rPr lang="en-US" smtClean="0"/>
              <a:t>‹#›</a:t>
            </a:fld>
            <a:endParaRPr lang="en-US"/>
          </a:p>
        </p:txBody>
      </p:sp>
      <p:pic>
        <p:nvPicPr>
          <p:cNvPr id="7" name="Picture 6" descr="A close up of a logo&#10;&#10;Description automatically generated">
            <a:extLst>
              <a:ext uri="{FF2B5EF4-FFF2-40B4-BE49-F238E27FC236}">
                <a16:creationId xmlns:a16="http://schemas.microsoft.com/office/drawing/2014/main" id="{658EF1B4-98D3-BD4A-9D1A-E4F48736EE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48800" y="6128070"/>
            <a:ext cx="2139718" cy="410842"/>
          </a:xfrm>
          <a:prstGeom prst="rect">
            <a:avLst/>
          </a:prstGeom>
        </p:spPr>
      </p:pic>
    </p:spTree>
    <p:extLst>
      <p:ext uri="{BB962C8B-B14F-4D97-AF65-F5344CB8AC3E}">
        <p14:creationId xmlns:p14="http://schemas.microsoft.com/office/powerpoint/2010/main" val="2111887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A83FA-974A-F243-993B-99BD8E78AF31}"/>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F4AC6C9-92DC-E940-9C61-46E3C954E4D6}"/>
              </a:ext>
            </a:extLst>
          </p:cNvPr>
          <p:cNvSpPr>
            <a:spLocks noGrp="1"/>
          </p:cNvSpPr>
          <p:nvPr>
            <p:ph type="dt" sz="half" idx="10"/>
          </p:nvPr>
        </p:nvSpPr>
        <p:spPr/>
        <p:txBody>
          <a:bodyPr/>
          <a:lstStyle/>
          <a:p>
            <a:fld id="{2E80BA01-259B-474D-9487-8E4313BF0EB0}" type="datetimeFigureOut">
              <a:rPr lang="en-US" smtClean="0"/>
              <a:t>12/17/2024</a:t>
            </a:fld>
            <a:endParaRPr lang="en-US"/>
          </a:p>
        </p:txBody>
      </p:sp>
      <p:sp>
        <p:nvSpPr>
          <p:cNvPr id="4" name="Footer Placeholder 3">
            <a:extLst>
              <a:ext uri="{FF2B5EF4-FFF2-40B4-BE49-F238E27FC236}">
                <a16:creationId xmlns:a16="http://schemas.microsoft.com/office/drawing/2014/main" id="{627BB424-DA6A-2542-B51B-0FAA321187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DAA9B4-ED00-AF4D-9635-B3C14BC24908}"/>
              </a:ext>
            </a:extLst>
          </p:cNvPr>
          <p:cNvSpPr>
            <a:spLocks noGrp="1"/>
          </p:cNvSpPr>
          <p:nvPr>
            <p:ph type="sldNum" sz="quarter" idx="12"/>
          </p:nvPr>
        </p:nvSpPr>
        <p:spPr/>
        <p:txBody>
          <a:bodyPr/>
          <a:lstStyle/>
          <a:p>
            <a:fld id="{61E30158-2F69-5848-A494-082051678E61}" type="slidenum">
              <a:rPr lang="en-US" smtClean="0"/>
              <a:t>‹#›</a:t>
            </a:fld>
            <a:endParaRPr lang="en-US"/>
          </a:p>
        </p:txBody>
      </p:sp>
      <p:pic>
        <p:nvPicPr>
          <p:cNvPr id="6" name="Picture 5" descr="A close up of a logo&#10;&#10;Description automatically generated">
            <a:extLst>
              <a:ext uri="{FF2B5EF4-FFF2-40B4-BE49-F238E27FC236}">
                <a16:creationId xmlns:a16="http://schemas.microsoft.com/office/drawing/2014/main" id="{8FD932E2-3487-0D4D-8947-395AF0A84F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48800" y="6128070"/>
            <a:ext cx="2139718" cy="410842"/>
          </a:xfrm>
          <a:prstGeom prst="rect">
            <a:avLst/>
          </a:prstGeom>
        </p:spPr>
      </p:pic>
    </p:spTree>
    <p:extLst>
      <p:ext uri="{BB962C8B-B14F-4D97-AF65-F5344CB8AC3E}">
        <p14:creationId xmlns:p14="http://schemas.microsoft.com/office/powerpoint/2010/main" val="216795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DE8B96-4646-0A48-8E16-326E876759FD}"/>
              </a:ext>
            </a:extLst>
          </p:cNvPr>
          <p:cNvSpPr>
            <a:spLocks noGrp="1"/>
          </p:cNvSpPr>
          <p:nvPr>
            <p:ph type="dt" sz="half" idx="10"/>
          </p:nvPr>
        </p:nvSpPr>
        <p:spPr/>
        <p:txBody>
          <a:bodyPr/>
          <a:lstStyle/>
          <a:p>
            <a:fld id="{2E80BA01-259B-474D-9487-8E4313BF0EB0}" type="datetimeFigureOut">
              <a:rPr lang="en-US" smtClean="0"/>
              <a:t>12/17/2024</a:t>
            </a:fld>
            <a:endParaRPr lang="en-US"/>
          </a:p>
        </p:txBody>
      </p:sp>
      <p:sp>
        <p:nvSpPr>
          <p:cNvPr id="3" name="Footer Placeholder 2">
            <a:extLst>
              <a:ext uri="{FF2B5EF4-FFF2-40B4-BE49-F238E27FC236}">
                <a16:creationId xmlns:a16="http://schemas.microsoft.com/office/drawing/2014/main" id="{07F1E9A4-5A3A-3547-BDC0-F5F24CFBC0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3EF834-AB62-0843-896A-CF1248150D9A}"/>
              </a:ext>
            </a:extLst>
          </p:cNvPr>
          <p:cNvSpPr>
            <a:spLocks noGrp="1"/>
          </p:cNvSpPr>
          <p:nvPr>
            <p:ph type="sldNum" sz="quarter" idx="12"/>
          </p:nvPr>
        </p:nvSpPr>
        <p:spPr/>
        <p:txBody>
          <a:bodyPr/>
          <a:lstStyle/>
          <a:p>
            <a:fld id="{61E30158-2F69-5848-A494-082051678E61}" type="slidenum">
              <a:rPr lang="en-US" smtClean="0"/>
              <a:t>‹#›</a:t>
            </a:fld>
            <a:endParaRPr lang="en-US"/>
          </a:p>
        </p:txBody>
      </p:sp>
      <p:pic>
        <p:nvPicPr>
          <p:cNvPr id="5" name="Picture 4" descr="A close up of a logo&#10;&#10;Description automatically generated">
            <a:extLst>
              <a:ext uri="{FF2B5EF4-FFF2-40B4-BE49-F238E27FC236}">
                <a16:creationId xmlns:a16="http://schemas.microsoft.com/office/drawing/2014/main" id="{F407BAE4-9226-0645-B52F-29A20CF461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48800" y="6128070"/>
            <a:ext cx="2139718" cy="410842"/>
          </a:xfrm>
          <a:prstGeom prst="rect">
            <a:avLst/>
          </a:prstGeom>
        </p:spPr>
      </p:pic>
    </p:spTree>
    <p:extLst>
      <p:ext uri="{BB962C8B-B14F-4D97-AF65-F5344CB8AC3E}">
        <p14:creationId xmlns:p14="http://schemas.microsoft.com/office/powerpoint/2010/main" val="2318005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98977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0006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1"/>
        <p:cNvGrpSpPr/>
        <p:nvPr/>
      </p:nvGrpSpPr>
      <p:grpSpPr>
        <a:xfrm>
          <a:off x="0" y="0"/>
          <a:ext cx="0" cy="0"/>
          <a:chOff x="0" y="0"/>
          <a:chExt cx="0" cy="0"/>
        </a:xfrm>
      </p:grpSpPr>
      <p:sp>
        <p:nvSpPr>
          <p:cNvPr id="32" name="Google Shape;32;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91346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51210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6"/>
        <p:cNvGrpSpPr/>
        <p:nvPr/>
      </p:nvGrpSpPr>
      <p:grpSpPr>
        <a:xfrm>
          <a:off x="0" y="0"/>
          <a:ext cx="0" cy="0"/>
          <a:chOff x="0" y="0"/>
          <a:chExt cx="0" cy="0"/>
        </a:xfrm>
      </p:grpSpPr>
      <p:sp>
        <p:nvSpPr>
          <p:cNvPr id="47" name="Google Shape;4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347940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257247-6A0E-C74A-BD04-467CDB8DD9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092B33-65BC-AA47-8E83-35F4254C98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204EA01-6D7A-974A-9CE4-1081F8C334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0BA01-259B-474D-9487-8E4313BF0EB0}" type="datetimeFigureOut">
              <a:rPr lang="en-US" smtClean="0"/>
              <a:t>12/17/2024</a:t>
            </a:fld>
            <a:endParaRPr lang="en-US"/>
          </a:p>
        </p:txBody>
      </p:sp>
      <p:sp>
        <p:nvSpPr>
          <p:cNvPr id="5" name="Footer Placeholder 4">
            <a:extLst>
              <a:ext uri="{FF2B5EF4-FFF2-40B4-BE49-F238E27FC236}">
                <a16:creationId xmlns:a16="http://schemas.microsoft.com/office/drawing/2014/main" id="{419111E4-4F32-9349-9A03-0E90897942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3FDE1C-8C29-674B-867D-DD6A93DA20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E30158-2F69-5848-A494-082051678E61}" type="slidenum">
              <a:rPr lang="en-US" smtClean="0"/>
              <a:t>‹#›</a:t>
            </a:fld>
            <a:endParaRPr lang="en-US"/>
          </a:p>
        </p:txBody>
      </p:sp>
    </p:spTree>
    <p:extLst>
      <p:ext uri="{BB962C8B-B14F-4D97-AF65-F5344CB8AC3E}">
        <p14:creationId xmlns:p14="http://schemas.microsoft.com/office/powerpoint/2010/main" val="2558950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xStyles>
    <p:titleStyle>
      <a:lvl1pPr algn="l" defTabSz="914400" rtl="0" eaLnBrk="1" latinLnBrk="0" hangingPunct="1">
        <a:lnSpc>
          <a:spcPct val="90000"/>
        </a:lnSpc>
        <a:spcBef>
          <a:spcPct val="0"/>
        </a:spcBef>
        <a:buNone/>
        <a:defRPr sz="4400" b="0" kern="1200">
          <a:solidFill>
            <a:schemeClr val="tx1"/>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26219858"/>
      </p:ext>
    </p:extLst>
  </p:cSld>
  <p:clrMap bg1="lt1" tx1="dk1" bg2="dk2" tx2="lt2" accent1="accent1" accent2="accent2" accent3="accent3" accent4="accent4" accent5="accent5" accent6="accent6" hlink="hlink" folHlink="folHlink"/>
  <p:sldLayoutIdLst>
    <p:sldLayoutId id="2147483657" r:id="rId1"/>
    <p:sldLayoutId id="2147483658"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A63216DA-D08B-6B46-992D-4E0FB535F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5854" y="600389"/>
            <a:ext cx="3424347" cy="657501"/>
          </a:xfrm>
          <a:prstGeom prst="rect">
            <a:avLst/>
          </a:prstGeom>
        </p:spPr>
      </p:pic>
      <p:sp>
        <p:nvSpPr>
          <p:cNvPr id="7" name="TextBox 6">
            <a:extLst>
              <a:ext uri="{FF2B5EF4-FFF2-40B4-BE49-F238E27FC236}">
                <a16:creationId xmlns:a16="http://schemas.microsoft.com/office/drawing/2014/main" id="{F0E449FC-A64F-A341-8EF2-E302213EB289}"/>
              </a:ext>
            </a:extLst>
          </p:cNvPr>
          <p:cNvSpPr txBox="1"/>
          <p:nvPr/>
        </p:nvSpPr>
        <p:spPr>
          <a:xfrm>
            <a:off x="892629" y="1490008"/>
            <a:ext cx="10014857" cy="3031599"/>
          </a:xfrm>
          <a:prstGeom prst="rect">
            <a:avLst/>
          </a:prstGeom>
          <a:noFill/>
        </p:spPr>
        <p:txBody>
          <a:bodyPr wrap="square" rtlCol="0">
            <a:spAutoFit/>
          </a:bodyPr>
          <a:lstStyle/>
          <a:p>
            <a:pPr algn="ctr"/>
            <a:r>
              <a:rPr lang="en-US" sz="4000" b="1" dirty="0">
                <a:solidFill>
                  <a:srgbClr val="036080"/>
                </a:solidFill>
                <a:latin typeface="Corbel" panose="020B0503020204020204" pitchFamily="34" charset="0"/>
              </a:rPr>
              <a:t> - DEMAND MANAGEMENT - </a:t>
            </a:r>
          </a:p>
          <a:p>
            <a:pPr algn="ctr">
              <a:spcAft>
                <a:spcPts val="1800"/>
              </a:spcAft>
            </a:pPr>
            <a:r>
              <a:rPr lang="en-US" sz="4000" b="1" dirty="0">
                <a:solidFill>
                  <a:srgbClr val="036080"/>
                </a:solidFill>
                <a:latin typeface="Corbel" panose="020B0503020204020204" pitchFamily="34" charset="0"/>
              </a:rPr>
              <a:t>Planning For Uncertainty</a:t>
            </a:r>
          </a:p>
          <a:p>
            <a:pPr algn="ctr"/>
            <a:r>
              <a:rPr lang="en-US" sz="3600" b="1" dirty="0">
                <a:solidFill>
                  <a:srgbClr val="036080"/>
                </a:solidFill>
                <a:latin typeface="Corbel" panose="020B0503020204020204" pitchFamily="34" charset="0"/>
              </a:rPr>
              <a:t>Monterey Subbasin Committee</a:t>
            </a:r>
          </a:p>
          <a:p>
            <a:pPr algn="ctr"/>
            <a:r>
              <a:rPr lang="en-US" sz="3600" b="1" dirty="0">
                <a:solidFill>
                  <a:srgbClr val="036080"/>
                </a:solidFill>
                <a:latin typeface="Corbel" panose="020B0503020204020204" pitchFamily="34" charset="0"/>
              </a:rPr>
              <a:t>Survey Results</a:t>
            </a:r>
          </a:p>
          <a:p>
            <a:pPr algn="ctr"/>
            <a:r>
              <a:rPr lang="en-US" sz="2400" b="1" dirty="0">
                <a:solidFill>
                  <a:srgbClr val="036080"/>
                </a:solidFill>
                <a:latin typeface="Corbel" panose="020B0503020204020204" pitchFamily="34" charset="0"/>
              </a:rPr>
              <a:t>December 18, 2024</a:t>
            </a:r>
          </a:p>
        </p:txBody>
      </p:sp>
      <p:pic>
        <p:nvPicPr>
          <p:cNvPr id="8" name="Picture 7">
            <a:extLst>
              <a:ext uri="{FF2B5EF4-FFF2-40B4-BE49-F238E27FC236}">
                <a16:creationId xmlns:a16="http://schemas.microsoft.com/office/drawing/2014/main" id="{615C9246-6F0F-5A4B-BEE3-EE316F72739A}"/>
              </a:ext>
            </a:extLst>
          </p:cNvPr>
          <p:cNvPicPr>
            <a:picLocks noChangeAspect="1"/>
          </p:cNvPicPr>
          <p:nvPr/>
        </p:nvPicPr>
        <p:blipFill>
          <a:blip r:embed="rId4"/>
          <a:stretch>
            <a:fillRect/>
          </a:stretch>
        </p:blipFill>
        <p:spPr>
          <a:xfrm>
            <a:off x="-1" y="5166640"/>
            <a:ext cx="12191999" cy="3200401"/>
          </a:xfrm>
          <a:prstGeom prst="rect">
            <a:avLst/>
          </a:prstGeom>
        </p:spPr>
      </p:pic>
      <p:sp>
        <p:nvSpPr>
          <p:cNvPr id="9" name="TextBox 8">
            <a:extLst>
              <a:ext uri="{FF2B5EF4-FFF2-40B4-BE49-F238E27FC236}">
                <a16:creationId xmlns:a16="http://schemas.microsoft.com/office/drawing/2014/main" id="{14A38A63-CC4D-8D44-96BE-CF4D1FBE0229}"/>
              </a:ext>
            </a:extLst>
          </p:cNvPr>
          <p:cNvSpPr txBox="1"/>
          <p:nvPr/>
        </p:nvSpPr>
        <p:spPr>
          <a:xfrm>
            <a:off x="2666998" y="4812697"/>
            <a:ext cx="6662057" cy="707886"/>
          </a:xfrm>
          <a:prstGeom prst="rect">
            <a:avLst/>
          </a:prstGeom>
          <a:noFill/>
        </p:spPr>
        <p:txBody>
          <a:bodyPr wrap="square" rtlCol="0">
            <a:spAutoFit/>
          </a:bodyPr>
          <a:lstStyle/>
          <a:p>
            <a:pPr algn="ctr"/>
            <a:r>
              <a:rPr lang="en-US" sz="2000" dirty="0">
                <a:solidFill>
                  <a:srgbClr val="9D6025"/>
                </a:solidFill>
                <a:latin typeface="Corbel" panose="020B0503020204020204" pitchFamily="34" charset="0"/>
              </a:rPr>
              <a:t>Dave Ceppos</a:t>
            </a:r>
          </a:p>
          <a:p>
            <a:pPr algn="ctr"/>
            <a:r>
              <a:rPr lang="en-US" sz="2000" dirty="0">
                <a:solidFill>
                  <a:srgbClr val="9D6025"/>
                </a:solidFill>
                <a:latin typeface="Corbel" panose="020B0503020204020204" pitchFamily="34" charset="0"/>
              </a:rPr>
              <a:t>Process Facilitator</a:t>
            </a:r>
          </a:p>
        </p:txBody>
      </p:sp>
    </p:spTree>
    <p:extLst>
      <p:ext uri="{BB962C8B-B14F-4D97-AF65-F5344CB8AC3E}">
        <p14:creationId xmlns:p14="http://schemas.microsoft.com/office/powerpoint/2010/main" val="205969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5D420-3EEC-2B68-9AA8-754C50E3A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B1C11-EC4A-28DD-2202-7693FD36EC1D}"/>
              </a:ext>
            </a:extLst>
          </p:cNvPr>
          <p:cNvSpPr>
            <a:spLocks noGrp="1"/>
          </p:cNvSpPr>
          <p:nvPr>
            <p:ph type="title"/>
          </p:nvPr>
        </p:nvSpPr>
        <p:spPr>
          <a:xfrm>
            <a:off x="838200" y="365125"/>
            <a:ext cx="10515600" cy="625475"/>
          </a:xfrm>
        </p:spPr>
        <p:txBody>
          <a:bodyPr>
            <a:normAutofit fontScale="90000"/>
          </a:bodyPr>
          <a:lstStyle/>
          <a:p>
            <a:pPr algn="ctr"/>
            <a:r>
              <a:rPr lang="en-US" dirty="0">
                <a:solidFill>
                  <a:srgbClr val="036080"/>
                </a:solidFill>
              </a:rPr>
              <a:t>Survey Results</a:t>
            </a:r>
          </a:p>
        </p:txBody>
      </p:sp>
      <p:sp>
        <p:nvSpPr>
          <p:cNvPr id="3" name="Content Placeholder 2">
            <a:extLst>
              <a:ext uri="{FF2B5EF4-FFF2-40B4-BE49-F238E27FC236}">
                <a16:creationId xmlns:a16="http://schemas.microsoft.com/office/drawing/2014/main" id="{4F2278E6-A293-BB61-7358-228758C6F31B}"/>
              </a:ext>
            </a:extLst>
          </p:cNvPr>
          <p:cNvSpPr>
            <a:spLocks noGrp="1"/>
          </p:cNvSpPr>
          <p:nvPr>
            <p:ph idx="1"/>
          </p:nvPr>
        </p:nvSpPr>
        <p:spPr>
          <a:xfrm>
            <a:off x="838200" y="1066800"/>
            <a:ext cx="10515600" cy="5426075"/>
          </a:xfrm>
        </p:spPr>
        <p:txBody>
          <a:bodyPr>
            <a:noAutofit/>
          </a:bodyPr>
          <a:lstStyle/>
          <a:p>
            <a:pPr marL="0" indent="0">
              <a:spcBef>
                <a:spcPts val="600"/>
              </a:spcBef>
              <a:spcAft>
                <a:spcPts val="2400"/>
              </a:spcAft>
              <a:buNone/>
            </a:pPr>
            <a:r>
              <a:rPr lang="en-US" b="0" i="0" dirty="0">
                <a:solidFill>
                  <a:srgbClr val="202124"/>
                </a:solidFill>
                <a:effectLst/>
                <a:latin typeface="Roboto" panose="02000000000000000000" pitchFamily="2" charset="0"/>
              </a:rPr>
              <a:t>Q7. In addition to ROI what would you need to know to make more informed recommendations?</a:t>
            </a:r>
          </a:p>
          <a:p>
            <a:pPr lvl="1">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Cost/Benefit Analysis of options </a:t>
            </a:r>
          </a:p>
          <a:p>
            <a:pPr lvl="1">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Modelling of options and impacts to water use / sustainability</a:t>
            </a:r>
          </a:p>
          <a:p>
            <a:pPr lvl="1">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Local willingness / ability to pay</a:t>
            </a:r>
          </a:p>
          <a:p>
            <a:pPr lvl="1">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Availability of/ competition for external funding to augment local ability to pay</a:t>
            </a:r>
          </a:p>
          <a:p>
            <a:pPr lvl="1">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Impacts to end users / Equity of impacts</a:t>
            </a:r>
          </a:p>
          <a:p>
            <a:pPr lvl="1">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Consistency with Cal Water conservation plans</a:t>
            </a:r>
          </a:p>
          <a:p>
            <a:pPr lvl="1">
              <a:spcBef>
                <a:spcPts val="600"/>
              </a:spcBef>
              <a:spcAft>
                <a:spcPts val="1200"/>
              </a:spcAft>
            </a:pPr>
            <a:endParaRPr lang="en-US" dirty="0">
              <a:latin typeface="Roboto" panose="02000000000000000000" pitchFamily="2" charset="0"/>
              <a:ea typeface="Roboto" panose="02000000000000000000" pitchFamily="2" charset="0"/>
              <a:cs typeface="Roboto" panose="02000000000000000000" pitchFamily="2" charset="0"/>
            </a:endParaRPr>
          </a:p>
          <a:p>
            <a:pPr lvl="1">
              <a:spcBef>
                <a:spcPts val="600"/>
              </a:spcBef>
              <a:spcAft>
                <a:spcPts val="1200"/>
              </a:spcAft>
            </a:pPr>
            <a:endParaRPr lang="en-US" b="1" dirty="0"/>
          </a:p>
          <a:p>
            <a:pPr lvl="1">
              <a:spcBef>
                <a:spcPts val="600"/>
              </a:spcBef>
              <a:spcAft>
                <a:spcPts val="1200"/>
              </a:spcAft>
            </a:pPr>
            <a:endParaRPr lang="en-US" b="1" dirty="0"/>
          </a:p>
          <a:p>
            <a:pPr lvl="1">
              <a:spcBef>
                <a:spcPts val="600"/>
              </a:spcBef>
              <a:spcAft>
                <a:spcPts val="1200"/>
              </a:spcAft>
            </a:pPr>
            <a:endParaRPr lang="en-US" b="1" dirty="0"/>
          </a:p>
          <a:p>
            <a:pPr lvl="1">
              <a:spcBef>
                <a:spcPts val="600"/>
              </a:spcBef>
              <a:spcAft>
                <a:spcPts val="1200"/>
              </a:spcAft>
            </a:pPr>
            <a:endParaRPr lang="en-US" b="1" dirty="0"/>
          </a:p>
          <a:p>
            <a:pPr marL="457200" lvl="1" indent="0">
              <a:spcBef>
                <a:spcPts val="600"/>
              </a:spcBef>
              <a:spcAft>
                <a:spcPts val="1200"/>
              </a:spcAft>
              <a:buNone/>
            </a:pPr>
            <a:endParaRPr lang="en-US" b="1" dirty="0"/>
          </a:p>
          <a:p>
            <a:pPr marL="0" indent="0">
              <a:spcBef>
                <a:spcPts val="600"/>
              </a:spcBef>
              <a:spcAft>
                <a:spcPts val="1200"/>
              </a:spcAft>
              <a:buNone/>
            </a:pPr>
            <a:endParaRPr lang="en-US" b="1" dirty="0"/>
          </a:p>
          <a:p>
            <a:endParaRPr lang="en-US" sz="2400" b="1" dirty="0"/>
          </a:p>
          <a:p>
            <a:pPr marL="0" indent="0">
              <a:buNone/>
            </a:pPr>
            <a:br>
              <a:rPr lang="en-US" sz="2400" dirty="0"/>
            </a:br>
            <a:endParaRPr lang="en-US" sz="2400" dirty="0"/>
          </a:p>
          <a:p>
            <a:endParaRPr lang="en-US" dirty="0"/>
          </a:p>
        </p:txBody>
      </p:sp>
    </p:spTree>
    <p:extLst>
      <p:ext uri="{BB962C8B-B14F-4D97-AF65-F5344CB8AC3E}">
        <p14:creationId xmlns:p14="http://schemas.microsoft.com/office/powerpoint/2010/main" val="1589892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DF7CE-6C0E-1788-6058-3DE55064E1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4175C6-D15B-51C6-F45A-227C1CFD9C51}"/>
              </a:ext>
            </a:extLst>
          </p:cNvPr>
          <p:cNvSpPr>
            <a:spLocks noGrp="1"/>
          </p:cNvSpPr>
          <p:nvPr>
            <p:ph type="title"/>
          </p:nvPr>
        </p:nvSpPr>
        <p:spPr>
          <a:xfrm>
            <a:off x="838200" y="365125"/>
            <a:ext cx="10515600" cy="625475"/>
          </a:xfrm>
        </p:spPr>
        <p:txBody>
          <a:bodyPr>
            <a:normAutofit fontScale="90000"/>
          </a:bodyPr>
          <a:lstStyle/>
          <a:p>
            <a:pPr algn="ctr"/>
            <a:r>
              <a:rPr lang="en-US" dirty="0">
                <a:solidFill>
                  <a:srgbClr val="036080"/>
                </a:solidFill>
              </a:rPr>
              <a:t>Survey Results</a:t>
            </a:r>
          </a:p>
        </p:txBody>
      </p:sp>
      <p:sp>
        <p:nvSpPr>
          <p:cNvPr id="3" name="Content Placeholder 2">
            <a:extLst>
              <a:ext uri="{FF2B5EF4-FFF2-40B4-BE49-F238E27FC236}">
                <a16:creationId xmlns:a16="http://schemas.microsoft.com/office/drawing/2014/main" id="{7E7C60FE-4E1A-F2E6-AB8B-67EEA9D23B32}"/>
              </a:ext>
            </a:extLst>
          </p:cNvPr>
          <p:cNvSpPr>
            <a:spLocks noGrp="1"/>
          </p:cNvSpPr>
          <p:nvPr>
            <p:ph idx="1"/>
          </p:nvPr>
        </p:nvSpPr>
        <p:spPr>
          <a:xfrm>
            <a:off x="838200" y="1066800"/>
            <a:ext cx="10515600" cy="5426075"/>
          </a:xfrm>
        </p:spPr>
        <p:txBody>
          <a:bodyPr>
            <a:noAutofit/>
          </a:bodyPr>
          <a:lstStyle/>
          <a:p>
            <a:pPr marL="0" indent="0">
              <a:spcBef>
                <a:spcPts val="600"/>
              </a:spcBef>
              <a:spcAft>
                <a:spcPts val="2400"/>
              </a:spcAft>
              <a:buNone/>
            </a:pPr>
            <a:r>
              <a:rPr lang="en-US" b="0" i="0" dirty="0">
                <a:solidFill>
                  <a:srgbClr val="202124"/>
                </a:solidFill>
                <a:effectLst/>
                <a:latin typeface="Roboto" panose="02000000000000000000" pitchFamily="2" charset="0"/>
              </a:rPr>
              <a:t>Q8. Are there uncertainty conditions that could require water use reduction by urban and/or agricultural users in your subbasin</a:t>
            </a:r>
          </a:p>
          <a:p>
            <a:pPr lvl="1">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Primary Response - Drought and climate related impacts</a:t>
            </a:r>
          </a:p>
          <a:p>
            <a:pPr lvl="1">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Other Responses</a:t>
            </a:r>
          </a:p>
          <a:p>
            <a:pPr lvl="2">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Governmental choices</a:t>
            </a:r>
          </a:p>
          <a:p>
            <a:pPr lvl="2">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Maintenance of / failure of water systems / wells</a:t>
            </a:r>
          </a:p>
          <a:p>
            <a:pPr lvl="2">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Continued groundwater level depletion</a:t>
            </a:r>
          </a:p>
          <a:p>
            <a:pPr lvl="2">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Impacted groundwater quality</a:t>
            </a:r>
          </a:p>
          <a:p>
            <a:pPr lvl="2">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Increased population / land development</a:t>
            </a:r>
          </a:p>
          <a:p>
            <a:pPr lvl="1">
              <a:spcBef>
                <a:spcPts val="600"/>
              </a:spcBef>
              <a:spcAft>
                <a:spcPts val="1200"/>
              </a:spcAft>
            </a:pPr>
            <a:endParaRPr lang="en-US" dirty="0">
              <a:latin typeface="Roboto" panose="02000000000000000000" pitchFamily="2" charset="0"/>
              <a:ea typeface="Roboto" panose="02000000000000000000" pitchFamily="2" charset="0"/>
              <a:cs typeface="Roboto" panose="02000000000000000000" pitchFamily="2" charset="0"/>
            </a:endParaRPr>
          </a:p>
          <a:p>
            <a:pPr lvl="1">
              <a:spcBef>
                <a:spcPts val="600"/>
              </a:spcBef>
              <a:spcAft>
                <a:spcPts val="1200"/>
              </a:spcAft>
            </a:pPr>
            <a:endParaRPr lang="en-US" b="1" dirty="0"/>
          </a:p>
          <a:p>
            <a:pPr lvl="1">
              <a:spcBef>
                <a:spcPts val="600"/>
              </a:spcBef>
              <a:spcAft>
                <a:spcPts val="1200"/>
              </a:spcAft>
            </a:pPr>
            <a:endParaRPr lang="en-US" b="1" dirty="0"/>
          </a:p>
          <a:p>
            <a:pPr lvl="1">
              <a:spcBef>
                <a:spcPts val="600"/>
              </a:spcBef>
              <a:spcAft>
                <a:spcPts val="1200"/>
              </a:spcAft>
            </a:pPr>
            <a:endParaRPr lang="en-US" b="1" dirty="0"/>
          </a:p>
          <a:p>
            <a:pPr lvl="1">
              <a:spcBef>
                <a:spcPts val="600"/>
              </a:spcBef>
              <a:spcAft>
                <a:spcPts val="1200"/>
              </a:spcAft>
            </a:pPr>
            <a:endParaRPr lang="en-US" b="1" dirty="0"/>
          </a:p>
          <a:p>
            <a:pPr marL="457200" lvl="1" indent="0">
              <a:spcBef>
                <a:spcPts val="600"/>
              </a:spcBef>
              <a:spcAft>
                <a:spcPts val="1200"/>
              </a:spcAft>
              <a:buNone/>
            </a:pPr>
            <a:endParaRPr lang="en-US" b="1" dirty="0"/>
          </a:p>
          <a:p>
            <a:pPr marL="0" indent="0">
              <a:spcBef>
                <a:spcPts val="600"/>
              </a:spcBef>
              <a:spcAft>
                <a:spcPts val="1200"/>
              </a:spcAft>
              <a:buNone/>
            </a:pPr>
            <a:endParaRPr lang="en-US" b="1" dirty="0"/>
          </a:p>
          <a:p>
            <a:endParaRPr lang="en-US" sz="2400" b="1" dirty="0"/>
          </a:p>
          <a:p>
            <a:pPr marL="0" indent="0">
              <a:buNone/>
            </a:pPr>
            <a:br>
              <a:rPr lang="en-US" sz="2400" dirty="0"/>
            </a:br>
            <a:endParaRPr lang="en-US" sz="2400" dirty="0"/>
          </a:p>
          <a:p>
            <a:endParaRPr lang="en-US" dirty="0"/>
          </a:p>
        </p:txBody>
      </p:sp>
    </p:spTree>
    <p:extLst>
      <p:ext uri="{BB962C8B-B14F-4D97-AF65-F5344CB8AC3E}">
        <p14:creationId xmlns:p14="http://schemas.microsoft.com/office/powerpoint/2010/main" val="3378182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758DB-858D-5B4B-8E27-D08D81C2448F}"/>
              </a:ext>
            </a:extLst>
          </p:cNvPr>
          <p:cNvSpPr>
            <a:spLocks noGrp="1"/>
          </p:cNvSpPr>
          <p:nvPr>
            <p:ph type="title"/>
          </p:nvPr>
        </p:nvSpPr>
        <p:spPr>
          <a:xfrm>
            <a:off x="838200" y="365126"/>
            <a:ext cx="10515600" cy="527504"/>
          </a:xfrm>
        </p:spPr>
        <p:txBody>
          <a:bodyPr>
            <a:normAutofit fontScale="90000"/>
          </a:bodyPr>
          <a:lstStyle/>
          <a:p>
            <a:pPr algn="ctr"/>
            <a:r>
              <a:rPr lang="en-US" dirty="0">
                <a:solidFill>
                  <a:srgbClr val="036080"/>
                </a:solidFill>
              </a:rPr>
              <a:t>Survey Results</a:t>
            </a:r>
          </a:p>
        </p:txBody>
      </p:sp>
      <p:pic>
        <p:nvPicPr>
          <p:cNvPr id="5122" name="Picture 2" descr="Forms response chart. Question title: Q9. If there were a need to reduce water use, should options be implemented all at once, or deployed sequentially depending on the severity of water scarcity ?. Number of responses: 10 responses.">
            <a:extLst>
              <a:ext uri="{FF2B5EF4-FFF2-40B4-BE49-F238E27FC236}">
                <a16:creationId xmlns:a16="http://schemas.microsoft.com/office/drawing/2014/main" id="{749F8320-3045-8394-C942-B1B328A5733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7191" b="9638"/>
          <a:stretch/>
        </p:blipFill>
        <p:spPr bwMode="auto">
          <a:xfrm>
            <a:off x="350590" y="895311"/>
            <a:ext cx="11490819" cy="5067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530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758DB-858D-5B4B-8E27-D08D81C2448F}"/>
              </a:ext>
            </a:extLst>
          </p:cNvPr>
          <p:cNvSpPr>
            <a:spLocks noGrp="1"/>
          </p:cNvSpPr>
          <p:nvPr>
            <p:ph type="title"/>
          </p:nvPr>
        </p:nvSpPr>
        <p:spPr>
          <a:xfrm>
            <a:off x="838200" y="365126"/>
            <a:ext cx="10515600" cy="658132"/>
          </a:xfrm>
        </p:spPr>
        <p:txBody>
          <a:bodyPr>
            <a:normAutofit fontScale="90000"/>
          </a:bodyPr>
          <a:lstStyle/>
          <a:p>
            <a:pPr algn="ctr"/>
            <a:r>
              <a:rPr lang="en-US" dirty="0">
                <a:solidFill>
                  <a:srgbClr val="036080"/>
                </a:solidFill>
              </a:rPr>
              <a:t>Survey Results</a:t>
            </a:r>
          </a:p>
        </p:txBody>
      </p:sp>
      <p:pic>
        <p:nvPicPr>
          <p:cNvPr id="6146" name="Picture 2" descr="Forms response chart. Question title: Q10. If you operate a well or water system, did you make any pumping adjustments during drought years since 2000?. Number of responses: 10 responses.">
            <a:extLst>
              <a:ext uri="{FF2B5EF4-FFF2-40B4-BE49-F238E27FC236}">
                <a16:creationId xmlns:a16="http://schemas.microsoft.com/office/drawing/2014/main" id="{FEA1C968-2627-9064-AFD8-C4EC0BC5B46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671" r="2453" b="8760"/>
          <a:stretch/>
        </p:blipFill>
        <p:spPr bwMode="auto">
          <a:xfrm>
            <a:off x="367083" y="1328056"/>
            <a:ext cx="11457833" cy="455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926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0365E-CF85-6914-C173-F2A48450B6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79C242-5440-FF77-4F88-117DD6762771}"/>
              </a:ext>
            </a:extLst>
          </p:cNvPr>
          <p:cNvSpPr>
            <a:spLocks noGrp="1"/>
          </p:cNvSpPr>
          <p:nvPr>
            <p:ph type="title"/>
          </p:nvPr>
        </p:nvSpPr>
        <p:spPr>
          <a:xfrm>
            <a:off x="838200" y="365125"/>
            <a:ext cx="10515600" cy="625475"/>
          </a:xfrm>
        </p:spPr>
        <p:txBody>
          <a:bodyPr>
            <a:normAutofit fontScale="90000"/>
          </a:bodyPr>
          <a:lstStyle/>
          <a:p>
            <a:pPr algn="ctr"/>
            <a:r>
              <a:rPr lang="en-US" dirty="0">
                <a:solidFill>
                  <a:srgbClr val="036080"/>
                </a:solidFill>
              </a:rPr>
              <a:t>Survey Results</a:t>
            </a:r>
          </a:p>
        </p:txBody>
      </p:sp>
      <p:sp>
        <p:nvSpPr>
          <p:cNvPr id="3" name="Content Placeholder 2">
            <a:extLst>
              <a:ext uri="{FF2B5EF4-FFF2-40B4-BE49-F238E27FC236}">
                <a16:creationId xmlns:a16="http://schemas.microsoft.com/office/drawing/2014/main" id="{B80192D1-1042-8BAE-6135-0D32673F1B37}"/>
              </a:ext>
            </a:extLst>
          </p:cNvPr>
          <p:cNvSpPr>
            <a:spLocks noGrp="1"/>
          </p:cNvSpPr>
          <p:nvPr>
            <p:ph idx="1"/>
          </p:nvPr>
        </p:nvSpPr>
        <p:spPr>
          <a:xfrm>
            <a:off x="838200" y="1709057"/>
            <a:ext cx="10515600" cy="4783818"/>
          </a:xfrm>
        </p:spPr>
        <p:txBody>
          <a:bodyPr>
            <a:noAutofit/>
          </a:bodyPr>
          <a:lstStyle/>
          <a:p>
            <a:pPr marL="0" indent="0">
              <a:spcBef>
                <a:spcPts val="600"/>
              </a:spcBef>
              <a:spcAft>
                <a:spcPts val="2400"/>
              </a:spcAft>
              <a:buNone/>
            </a:pPr>
            <a:r>
              <a:rPr lang="en-US" b="0" i="0" dirty="0">
                <a:solidFill>
                  <a:srgbClr val="202124"/>
                </a:solidFill>
                <a:effectLst/>
                <a:latin typeface="Roboto" panose="02000000000000000000" pitchFamily="2" charset="0"/>
              </a:rPr>
              <a:t>Q11. If you made pumping adjustments, please describe</a:t>
            </a:r>
            <a:endParaRPr lang="en-US" dirty="0">
              <a:latin typeface="Roboto" panose="02000000000000000000" pitchFamily="2" charset="0"/>
              <a:ea typeface="Roboto" panose="02000000000000000000" pitchFamily="2" charset="0"/>
              <a:cs typeface="Roboto" panose="02000000000000000000" pitchFamily="2" charset="0"/>
            </a:endParaRPr>
          </a:p>
          <a:p>
            <a:pPr lvl="1">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Implemented a water shortage contingency plan that has escalating voluntary then mandatory demand/consumption reductions</a:t>
            </a:r>
          </a:p>
          <a:p>
            <a:pPr lvl="1">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 As part owner of two small water systems, we watch all water use very carefully.</a:t>
            </a:r>
          </a:p>
          <a:p>
            <a:pPr lvl="1">
              <a:spcBef>
                <a:spcPts val="600"/>
              </a:spcBef>
              <a:spcAft>
                <a:spcPts val="1200"/>
              </a:spcAft>
            </a:pPr>
            <a:endParaRPr lang="en-US" b="1" dirty="0"/>
          </a:p>
          <a:p>
            <a:pPr lvl="1">
              <a:spcBef>
                <a:spcPts val="600"/>
              </a:spcBef>
              <a:spcAft>
                <a:spcPts val="1200"/>
              </a:spcAft>
            </a:pPr>
            <a:endParaRPr lang="en-US" b="1" dirty="0"/>
          </a:p>
          <a:p>
            <a:pPr lvl="1">
              <a:spcBef>
                <a:spcPts val="600"/>
              </a:spcBef>
              <a:spcAft>
                <a:spcPts val="1200"/>
              </a:spcAft>
            </a:pPr>
            <a:endParaRPr lang="en-US" b="1" dirty="0"/>
          </a:p>
          <a:p>
            <a:pPr lvl="1">
              <a:spcBef>
                <a:spcPts val="600"/>
              </a:spcBef>
              <a:spcAft>
                <a:spcPts val="1200"/>
              </a:spcAft>
            </a:pPr>
            <a:endParaRPr lang="en-US" b="1" dirty="0"/>
          </a:p>
          <a:p>
            <a:pPr marL="457200" lvl="1" indent="0">
              <a:spcBef>
                <a:spcPts val="600"/>
              </a:spcBef>
              <a:spcAft>
                <a:spcPts val="1200"/>
              </a:spcAft>
              <a:buNone/>
            </a:pPr>
            <a:endParaRPr lang="en-US" b="1" dirty="0"/>
          </a:p>
          <a:p>
            <a:pPr marL="0" indent="0">
              <a:spcBef>
                <a:spcPts val="600"/>
              </a:spcBef>
              <a:spcAft>
                <a:spcPts val="1200"/>
              </a:spcAft>
              <a:buNone/>
            </a:pPr>
            <a:endParaRPr lang="en-US" b="1" dirty="0"/>
          </a:p>
          <a:p>
            <a:endParaRPr lang="en-US" sz="2400" b="1" dirty="0"/>
          </a:p>
          <a:p>
            <a:pPr marL="0" indent="0">
              <a:buNone/>
            </a:pPr>
            <a:br>
              <a:rPr lang="en-US" sz="2400" dirty="0"/>
            </a:br>
            <a:endParaRPr lang="en-US" sz="2400" dirty="0"/>
          </a:p>
          <a:p>
            <a:endParaRPr lang="en-US" dirty="0"/>
          </a:p>
        </p:txBody>
      </p:sp>
    </p:spTree>
    <p:extLst>
      <p:ext uri="{BB962C8B-B14F-4D97-AF65-F5344CB8AC3E}">
        <p14:creationId xmlns:p14="http://schemas.microsoft.com/office/powerpoint/2010/main" val="2865430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982D1-5090-A1CC-75A2-49ADDA6AF8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F9E6C5-F64D-223E-5F94-BCF7E956BCE8}"/>
              </a:ext>
            </a:extLst>
          </p:cNvPr>
          <p:cNvSpPr>
            <a:spLocks noGrp="1"/>
          </p:cNvSpPr>
          <p:nvPr>
            <p:ph type="title"/>
          </p:nvPr>
        </p:nvSpPr>
        <p:spPr>
          <a:xfrm>
            <a:off x="838200" y="365125"/>
            <a:ext cx="10515600" cy="625475"/>
          </a:xfrm>
        </p:spPr>
        <p:txBody>
          <a:bodyPr>
            <a:normAutofit fontScale="90000"/>
          </a:bodyPr>
          <a:lstStyle/>
          <a:p>
            <a:pPr algn="ctr"/>
            <a:r>
              <a:rPr lang="en-US" dirty="0">
                <a:solidFill>
                  <a:srgbClr val="036080"/>
                </a:solidFill>
              </a:rPr>
              <a:t>Survey Results</a:t>
            </a:r>
          </a:p>
        </p:txBody>
      </p:sp>
      <p:sp>
        <p:nvSpPr>
          <p:cNvPr id="3" name="Content Placeholder 2">
            <a:extLst>
              <a:ext uri="{FF2B5EF4-FFF2-40B4-BE49-F238E27FC236}">
                <a16:creationId xmlns:a16="http://schemas.microsoft.com/office/drawing/2014/main" id="{93C83752-1CA3-CDFF-D3CE-F95BF5E645C8}"/>
              </a:ext>
            </a:extLst>
          </p:cNvPr>
          <p:cNvSpPr>
            <a:spLocks noGrp="1"/>
          </p:cNvSpPr>
          <p:nvPr>
            <p:ph idx="1"/>
          </p:nvPr>
        </p:nvSpPr>
        <p:spPr>
          <a:xfrm>
            <a:off x="838200" y="1447800"/>
            <a:ext cx="10515600" cy="4783818"/>
          </a:xfrm>
        </p:spPr>
        <p:txBody>
          <a:bodyPr>
            <a:noAutofit/>
          </a:bodyPr>
          <a:lstStyle/>
          <a:p>
            <a:pPr marL="0" indent="0">
              <a:spcBef>
                <a:spcPts val="600"/>
              </a:spcBef>
              <a:spcAft>
                <a:spcPts val="2400"/>
              </a:spcAft>
              <a:buNone/>
            </a:pPr>
            <a:r>
              <a:rPr lang="en-US" b="0" i="0" dirty="0">
                <a:solidFill>
                  <a:srgbClr val="202124"/>
                </a:solidFill>
                <a:effectLst/>
                <a:latin typeface="Roboto" panose="02000000000000000000" pitchFamily="2" charset="0"/>
              </a:rPr>
              <a:t>Q12. Do you use water efficiency measures?  If so, please describe</a:t>
            </a:r>
            <a:endParaRPr lang="en-US" dirty="0">
              <a:latin typeface="Roboto" panose="02000000000000000000" pitchFamily="2" charset="0"/>
              <a:ea typeface="Roboto" panose="02000000000000000000" pitchFamily="2" charset="0"/>
              <a:cs typeface="Roboto" panose="02000000000000000000" pitchFamily="2" charset="0"/>
            </a:endParaRPr>
          </a:p>
          <a:p>
            <a:pPr lvl="1">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 Primary Response – Water Conservation</a:t>
            </a:r>
          </a:p>
          <a:p>
            <a:pPr lvl="2">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Drought tolerate landscaping</a:t>
            </a:r>
          </a:p>
          <a:p>
            <a:pPr lvl="2">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Landscape irrigation practices</a:t>
            </a:r>
          </a:p>
          <a:p>
            <a:pPr lvl="2">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Interior conservation practices</a:t>
            </a:r>
          </a:p>
          <a:p>
            <a:pPr lvl="2">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Low water use appliances</a:t>
            </a:r>
          </a:p>
          <a:p>
            <a:pPr lvl="1">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No measures used</a:t>
            </a:r>
          </a:p>
          <a:p>
            <a:pPr lvl="1">
              <a:spcBef>
                <a:spcPts val="600"/>
              </a:spcBef>
              <a:spcAft>
                <a:spcPts val="1200"/>
              </a:spcAft>
            </a:pPr>
            <a:endParaRPr lang="en-US" b="1" dirty="0"/>
          </a:p>
          <a:p>
            <a:pPr lvl="1">
              <a:spcBef>
                <a:spcPts val="600"/>
              </a:spcBef>
              <a:spcAft>
                <a:spcPts val="1200"/>
              </a:spcAft>
            </a:pPr>
            <a:endParaRPr lang="en-US" b="1" dirty="0"/>
          </a:p>
          <a:p>
            <a:pPr lvl="1">
              <a:spcBef>
                <a:spcPts val="600"/>
              </a:spcBef>
              <a:spcAft>
                <a:spcPts val="1200"/>
              </a:spcAft>
            </a:pPr>
            <a:endParaRPr lang="en-US" b="1" dirty="0"/>
          </a:p>
          <a:p>
            <a:pPr lvl="1">
              <a:spcBef>
                <a:spcPts val="600"/>
              </a:spcBef>
              <a:spcAft>
                <a:spcPts val="1200"/>
              </a:spcAft>
            </a:pPr>
            <a:endParaRPr lang="en-US" b="1" dirty="0"/>
          </a:p>
          <a:p>
            <a:pPr marL="457200" lvl="1" indent="0">
              <a:spcBef>
                <a:spcPts val="600"/>
              </a:spcBef>
              <a:spcAft>
                <a:spcPts val="1200"/>
              </a:spcAft>
              <a:buNone/>
            </a:pPr>
            <a:endParaRPr lang="en-US" b="1" dirty="0"/>
          </a:p>
          <a:p>
            <a:pPr marL="0" indent="0">
              <a:spcBef>
                <a:spcPts val="600"/>
              </a:spcBef>
              <a:spcAft>
                <a:spcPts val="1200"/>
              </a:spcAft>
              <a:buNone/>
            </a:pPr>
            <a:endParaRPr lang="en-US" b="1" dirty="0"/>
          </a:p>
          <a:p>
            <a:endParaRPr lang="en-US" sz="2400" b="1" dirty="0"/>
          </a:p>
          <a:p>
            <a:pPr marL="0" indent="0">
              <a:buNone/>
            </a:pPr>
            <a:br>
              <a:rPr lang="en-US" sz="2400" dirty="0"/>
            </a:br>
            <a:endParaRPr lang="en-US" sz="2400" dirty="0"/>
          </a:p>
          <a:p>
            <a:endParaRPr lang="en-US" dirty="0"/>
          </a:p>
        </p:txBody>
      </p:sp>
    </p:spTree>
    <p:extLst>
      <p:ext uri="{BB962C8B-B14F-4D97-AF65-F5344CB8AC3E}">
        <p14:creationId xmlns:p14="http://schemas.microsoft.com/office/powerpoint/2010/main" val="1399540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5B1B2-8ECF-191B-CD33-CBEC310630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9BA99A-01AF-F21F-AEFD-CE6DDAB9AA49}"/>
              </a:ext>
            </a:extLst>
          </p:cNvPr>
          <p:cNvSpPr>
            <a:spLocks noGrp="1"/>
          </p:cNvSpPr>
          <p:nvPr>
            <p:ph type="title"/>
          </p:nvPr>
        </p:nvSpPr>
        <p:spPr>
          <a:xfrm>
            <a:off x="838200" y="365125"/>
            <a:ext cx="10515600" cy="625475"/>
          </a:xfrm>
        </p:spPr>
        <p:txBody>
          <a:bodyPr>
            <a:normAutofit fontScale="90000"/>
          </a:bodyPr>
          <a:lstStyle/>
          <a:p>
            <a:pPr algn="ctr"/>
            <a:r>
              <a:rPr lang="en-US" dirty="0">
                <a:solidFill>
                  <a:srgbClr val="036080"/>
                </a:solidFill>
              </a:rPr>
              <a:t>Survey Results</a:t>
            </a:r>
          </a:p>
        </p:txBody>
      </p:sp>
      <p:sp>
        <p:nvSpPr>
          <p:cNvPr id="3" name="Content Placeholder 2">
            <a:extLst>
              <a:ext uri="{FF2B5EF4-FFF2-40B4-BE49-F238E27FC236}">
                <a16:creationId xmlns:a16="http://schemas.microsoft.com/office/drawing/2014/main" id="{84CCF154-8DF3-95EC-3C5E-CC530E0090F2}"/>
              </a:ext>
            </a:extLst>
          </p:cNvPr>
          <p:cNvSpPr>
            <a:spLocks noGrp="1"/>
          </p:cNvSpPr>
          <p:nvPr>
            <p:ph idx="1"/>
          </p:nvPr>
        </p:nvSpPr>
        <p:spPr>
          <a:xfrm>
            <a:off x="838200" y="1415143"/>
            <a:ext cx="10515600" cy="4783818"/>
          </a:xfrm>
        </p:spPr>
        <p:txBody>
          <a:bodyPr>
            <a:noAutofit/>
          </a:bodyPr>
          <a:lstStyle/>
          <a:p>
            <a:pPr marL="0" indent="0">
              <a:spcBef>
                <a:spcPts val="600"/>
              </a:spcBef>
              <a:spcAft>
                <a:spcPts val="2400"/>
              </a:spcAft>
              <a:buNone/>
            </a:pPr>
            <a:r>
              <a:rPr lang="en-US" b="0" i="0" dirty="0">
                <a:solidFill>
                  <a:srgbClr val="202124"/>
                </a:solidFill>
                <a:effectLst/>
                <a:latin typeface="Roboto" panose="02000000000000000000" pitchFamily="2" charset="0"/>
              </a:rPr>
              <a:t>Q13. Are there other water efficiency measures you would like to deploy?</a:t>
            </a:r>
            <a:endParaRPr lang="en-US" dirty="0">
              <a:latin typeface="Roboto" panose="02000000000000000000" pitchFamily="2" charset="0"/>
              <a:ea typeface="Roboto" panose="02000000000000000000" pitchFamily="2" charset="0"/>
              <a:cs typeface="Roboto" panose="02000000000000000000" pitchFamily="2" charset="0"/>
            </a:endParaRPr>
          </a:p>
          <a:p>
            <a:pPr lvl="1">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Interest in innovative agricultural irrigation practices</a:t>
            </a:r>
          </a:p>
          <a:p>
            <a:pPr lvl="1">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Domestic rain capture</a:t>
            </a:r>
          </a:p>
          <a:p>
            <a:pPr lvl="1">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Above ground reservoirs</a:t>
            </a:r>
          </a:p>
          <a:p>
            <a:pPr lvl="1">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Water metering / Water use data / Water use education</a:t>
            </a:r>
          </a:p>
          <a:p>
            <a:pPr lvl="1">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Water rate adjustments to prohibit excessive use</a:t>
            </a:r>
          </a:p>
          <a:p>
            <a:pPr lvl="1">
              <a:spcBef>
                <a:spcPts val="600"/>
              </a:spcBef>
              <a:spcAft>
                <a:spcPts val="1200"/>
              </a:spcAft>
            </a:pPr>
            <a:endParaRPr lang="en-US" dirty="0">
              <a:latin typeface="Roboto" panose="02000000000000000000" pitchFamily="2" charset="0"/>
              <a:ea typeface="Roboto" panose="02000000000000000000" pitchFamily="2" charset="0"/>
              <a:cs typeface="Roboto" panose="02000000000000000000" pitchFamily="2" charset="0"/>
            </a:endParaRPr>
          </a:p>
          <a:p>
            <a:pPr lvl="1">
              <a:spcBef>
                <a:spcPts val="600"/>
              </a:spcBef>
              <a:spcAft>
                <a:spcPts val="1200"/>
              </a:spcAft>
            </a:pPr>
            <a:endParaRPr lang="en-US" b="1" dirty="0"/>
          </a:p>
          <a:p>
            <a:pPr lvl="1">
              <a:spcBef>
                <a:spcPts val="600"/>
              </a:spcBef>
              <a:spcAft>
                <a:spcPts val="1200"/>
              </a:spcAft>
            </a:pPr>
            <a:endParaRPr lang="en-US" b="1" dirty="0"/>
          </a:p>
          <a:p>
            <a:pPr lvl="1">
              <a:spcBef>
                <a:spcPts val="600"/>
              </a:spcBef>
              <a:spcAft>
                <a:spcPts val="1200"/>
              </a:spcAft>
            </a:pPr>
            <a:endParaRPr lang="en-US" b="1" dirty="0"/>
          </a:p>
          <a:p>
            <a:pPr lvl="1">
              <a:spcBef>
                <a:spcPts val="600"/>
              </a:spcBef>
              <a:spcAft>
                <a:spcPts val="1200"/>
              </a:spcAft>
            </a:pPr>
            <a:endParaRPr lang="en-US" b="1" dirty="0"/>
          </a:p>
          <a:p>
            <a:pPr marL="457200" lvl="1" indent="0">
              <a:spcBef>
                <a:spcPts val="600"/>
              </a:spcBef>
              <a:spcAft>
                <a:spcPts val="1200"/>
              </a:spcAft>
              <a:buNone/>
            </a:pPr>
            <a:endParaRPr lang="en-US" b="1" dirty="0"/>
          </a:p>
          <a:p>
            <a:pPr marL="0" indent="0">
              <a:spcBef>
                <a:spcPts val="600"/>
              </a:spcBef>
              <a:spcAft>
                <a:spcPts val="1200"/>
              </a:spcAft>
              <a:buNone/>
            </a:pPr>
            <a:endParaRPr lang="en-US" b="1" dirty="0"/>
          </a:p>
          <a:p>
            <a:endParaRPr lang="en-US" sz="2400" b="1" dirty="0"/>
          </a:p>
          <a:p>
            <a:pPr marL="0" indent="0">
              <a:buNone/>
            </a:pPr>
            <a:br>
              <a:rPr lang="en-US" sz="2400" dirty="0"/>
            </a:br>
            <a:endParaRPr lang="en-US" sz="2400" dirty="0"/>
          </a:p>
          <a:p>
            <a:endParaRPr lang="en-US" dirty="0"/>
          </a:p>
        </p:txBody>
      </p:sp>
    </p:spTree>
    <p:extLst>
      <p:ext uri="{BB962C8B-B14F-4D97-AF65-F5344CB8AC3E}">
        <p14:creationId xmlns:p14="http://schemas.microsoft.com/office/powerpoint/2010/main" val="1093147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920AD-C1A7-80AE-E20B-FF4F644663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842161-077C-4A5A-1FC0-78B0DFC4386C}"/>
              </a:ext>
            </a:extLst>
          </p:cNvPr>
          <p:cNvSpPr>
            <a:spLocks noGrp="1"/>
          </p:cNvSpPr>
          <p:nvPr>
            <p:ph type="title"/>
          </p:nvPr>
        </p:nvSpPr>
        <p:spPr>
          <a:xfrm>
            <a:off x="838200" y="365125"/>
            <a:ext cx="10515600" cy="625475"/>
          </a:xfrm>
        </p:spPr>
        <p:txBody>
          <a:bodyPr>
            <a:normAutofit fontScale="90000"/>
          </a:bodyPr>
          <a:lstStyle/>
          <a:p>
            <a:pPr algn="ctr"/>
            <a:r>
              <a:rPr lang="en-US" dirty="0">
                <a:solidFill>
                  <a:srgbClr val="036080"/>
                </a:solidFill>
              </a:rPr>
              <a:t>Survey Results</a:t>
            </a:r>
          </a:p>
        </p:txBody>
      </p:sp>
      <p:sp>
        <p:nvSpPr>
          <p:cNvPr id="3" name="Content Placeholder 2">
            <a:extLst>
              <a:ext uri="{FF2B5EF4-FFF2-40B4-BE49-F238E27FC236}">
                <a16:creationId xmlns:a16="http://schemas.microsoft.com/office/drawing/2014/main" id="{F4621973-DE6E-B527-2E55-79EA98F0F16C}"/>
              </a:ext>
            </a:extLst>
          </p:cNvPr>
          <p:cNvSpPr>
            <a:spLocks noGrp="1"/>
          </p:cNvSpPr>
          <p:nvPr>
            <p:ph idx="1"/>
          </p:nvPr>
        </p:nvSpPr>
        <p:spPr>
          <a:xfrm>
            <a:off x="751114" y="1077686"/>
            <a:ext cx="10515600" cy="5273675"/>
          </a:xfrm>
        </p:spPr>
        <p:txBody>
          <a:bodyPr>
            <a:noAutofit/>
          </a:bodyPr>
          <a:lstStyle/>
          <a:p>
            <a:pPr marL="0" indent="0">
              <a:spcBef>
                <a:spcPts val="600"/>
              </a:spcBef>
              <a:spcAft>
                <a:spcPts val="2400"/>
              </a:spcAft>
              <a:buNone/>
            </a:pPr>
            <a:r>
              <a:rPr lang="en-US" sz="2000" b="0" i="0" dirty="0">
                <a:solidFill>
                  <a:srgbClr val="202124"/>
                </a:solidFill>
                <a:effectLst/>
                <a:latin typeface="Roboto" panose="02000000000000000000" pitchFamily="2" charset="0"/>
              </a:rPr>
              <a:t>Q14. Thinking about the recent committee presentations on groundwater conditions in the Corral de Tierra Management Area, are there additional thoughts you would like to share?</a:t>
            </a:r>
            <a:endParaRPr lang="en-US" sz="2000" dirty="0">
              <a:latin typeface="Roboto" panose="02000000000000000000" pitchFamily="2" charset="0"/>
              <a:ea typeface="Roboto" panose="02000000000000000000" pitchFamily="2" charset="0"/>
              <a:cs typeface="Roboto" panose="02000000000000000000" pitchFamily="2" charset="0"/>
            </a:endParaRPr>
          </a:p>
          <a:p>
            <a:pPr lvl="1">
              <a:spcBef>
                <a:spcPts val="600"/>
              </a:spcBef>
              <a:spcAft>
                <a:spcPts val="1200"/>
              </a:spcAft>
            </a:pPr>
            <a:r>
              <a:rPr lang="en-US" sz="2000" dirty="0">
                <a:latin typeface="Roboto" panose="02000000000000000000" pitchFamily="2" charset="0"/>
                <a:ea typeface="Roboto" panose="02000000000000000000" pitchFamily="2" charset="0"/>
                <a:cs typeface="Roboto" panose="02000000000000000000" pitchFamily="2" charset="0"/>
              </a:rPr>
              <a:t>Need</a:t>
            </a:r>
            <a:r>
              <a:rPr lang="en-US" sz="2000" kern="0" dirty="0">
                <a:solidFill>
                  <a:srgbClr val="434343"/>
                </a:solidFill>
                <a:effectLst/>
                <a:latin typeface="Roboto" panose="02000000000000000000" pitchFamily="2" charset="0"/>
                <a:ea typeface="Times New Roman" panose="02020603050405020304" pitchFamily="18" charset="0"/>
                <a:cs typeface="Arial" panose="020B0604020202020204" pitchFamily="34" charset="0"/>
              </a:rPr>
              <a:t> a regional solution that involves the whole valley.</a:t>
            </a:r>
            <a:endParaRPr lang="en-US" sz="2000" dirty="0">
              <a:latin typeface="Roboto" panose="02000000000000000000" pitchFamily="2" charset="0"/>
              <a:ea typeface="Roboto" panose="02000000000000000000" pitchFamily="2" charset="0"/>
              <a:cs typeface="Roboto" panose="02000000000000000000" pitchFamily="2" charset="0"/>
            </a:endParaRPr>
          </a:p>
          <a:p>
            <a:pPr lvl="1">
              <a:spcBef>
                <a:spcPts val="600"/>
              </a:spcBef>
              <a:spcAft>
                <a:spcPts val="1200"/>
              </a:spcAft>
            </a:pPr>
            <a:r>
              <a:rPr lang="en-US" sz="2000" kern="0" dirty="0">
                <a:solidFill>
                  <a:srgbClr val="434343"/>
                </a:solidFill>
                <a:effectLst/>
                <a:latin typeface="Roboto" panose="02000000000000000000" pitchFamily="2" charset="0"/>
                <a:ea typeface="Times New Roman" panose="02020603050405020304" pitchFamily="18" charset="0"/>
                <a:cs typeface="Arial" panose="020B0604020202020204" pitchFamily="34" charset="0"/>
              </a:rPr>
              <a:t>Need to learn from regional examples / successes.  Create a shared sense of purpose to solve groundwater problems. Focus on innovation.</a:t>
            </a:r>
          </a:p>
          <a:p>
            <a:pPr lvl="1">
              <a:spcBef>
                <a:spcPts val="600"/>
              </a:spcBef>
              <a:spcAft>
                <a:spcPts val="1200"/>
              </a:spcAft>
            </a:pPr>
            <a:r>
              <a:rPr lang="en-US" sz="2000" kern="0" dirty="0">
                <a:solidFill>
                  <a:srgbClr val="434343"/>
                </a:solidFill>
                <a:effectLst/>
                <a:latin typeface="Roboto" panose="02000000000000000000" pitchFamily="2" charset="0"/>
                <a:ea typeface="Times New Roman" panose="02020603050405020304" pitchFamily="18" charset="0"/>
                <a:cs typeface="Arial" panose="020B0604020202020204" pitchFamily="34" charset="0"/>
              </a:rPr>
              <a:t>Significant need to inform water users of groundwater issues and convince Monterey County Housing and Community Development to consider groundwater issues when considering permits.</a:t>
            </a:r>
          </a:p>
          <a:p>
            <a:pPr lvl="1">
              <a:spcBef>
                <a:spcPts val="600"/>
              </a:spcBef>
              <a:spcAft>
                <a:spcPts val="1200"/>
              </a:spcAft>
            </a:pPr>
            <a:r>
              <a:rPr lang="en-US" sz="2000" dirty="0">
                <a:latin typeface="Roboto" panose="02000000000000000000" pitchFamily="2" charset="0"/>
                <a:ea typeface="Roboto" panose="02000000000000000000" pitchFamily="2" charset="0"/>
                <a:cs typeface="Roboto" panose="02000000000000000000" pitchFamily="2" charset="0"/>
              </a:rPr>
              <a:t>Need focus and success on Brackish Water Restoration Project</a:t>
            </a:r>
          </a:p>
          <a:p>
            <a:pPr lvl="1">
              <a:spcBef>
                <a:spcPts val="600"/>
              </a:spcBef>
              <a:spcAft>
                <a:spcPts val="1200"/>
              </a:spcAft>
            </a:pPr>
            <a:r>
              <a:rPr lang="en-US" sz="2000" kern="0" dirty="0">
                <a:solidFill>
                  <a:srgbClr val="434343"/>
                </a:solidFill>
                <a:effectLst/>
                <a:latin typeface="Roboto" panose="02000000000000000000" pitchFamily="2" charset="0"/>
                <a:ea typeface="Times New Roman" panose="02020603050405020304" pitchFamily="18" charset="0"/>
                <a:cs typeface="Arial" panose="020B0604020202020204" pitchFamily="34" charset="0"/>
              </a:rPr>
              <a:t>Better understand the recharge capabilities of our subbasin and how projects may improve our situation, if at all. </a:t>
            </a:r>
          </a:p>
          <a:p>
            <a:pPr lvl="1">
              <a:spcBef>
                <a:spcPts val="600"/>
              </a:spcBef>
              <a:spcAft>
                <a:spcPts val="1200"/>
              </a:spcAft>
            </a:pPr>
            <a:r>
              <a:rPr lang="en-US" sz="2000" kern="0" dirty="0">
                <a:solidFill>
                  <a:srgbClr val="434343"/>
                </a:solidFill>
                <a:latin typeface="Roboto" panose="02000000000000000000" pitchFamily="2" charset="0"/>
                <a:ea typeface="Roboto" panose="02000000000000000000" pitchFamily="2" charset="0"/>
                <a:cs typeface="Arial" panose="020B0604020202020204" pitchFamily="34" charset="0"/>
              </a:rPr>
              <a:t>Corral Management Area seems to be a logical focus</a:t>
            </a:r>
            <a:endParaRPr lang="en-US" sz="2000" dirty="0">
              <a:latin typeface="Roboto" panose="02000000000000000000" pitchFamily="2" charset="0"/>
              <a:ea typeface="Roboto" panose="02000000000000000000" pitchFamily="2" charset="0"/>
              <a:cs typeface="Roboto" panose="02000000000000000000" pitchFamily="2" charset="0"/>
            </a:endParaRPr>
          </a:p>
          <a:p>
            <a:pPr lvl="1">
              <a:spcBef>
                <a:spcPts val="600"/>
              </a:spcBef>
              <a:spcAft>
                <a:spcPts val="1200"/>
              </a:spcAft>
            </a:pPr>
            <a:endParaRPr lang="en-US" b="1" dirty="0"/>
          </a:p>
          <a:p>
            <a:pPr lvl="1">
              <a:spcBef>
                <a:spcPts val="600"/>
              </a:spcBef>
              <a:spcAft>
                <a:spcPts val="1200"/>
              </a:spcAft>
            </a:pPr>
            <a:endParaRPr lang="en-US" b="1" dirty="0"/>
          </a:p>
          <a:p>
            <a:pPr lvl="1">
              <a:spcBef>
                <a:spcPts val="600"/>
              </a:spcBef>
              <a:spcAft>
                <a:spcPts val="1200"/>
              </a:spcAft>
            </a:pPr>
            <a:endParaRPr lang="en-US" b="1" dirty="0"/>
          </a:p>
          <a:p>
            <a:pPr lvl="1">
              <a:spcBef>
                <a:spcPts val="600"/>
              </a:spcBef>
              <a:spcAft>
                <a:spcPts val="1200"/>
              </a:spcAft>
            </a:pPr>
            <a:endParaRPr lang="en-US" b="1" dirty="0"/>
          </a:p>
          <a:p>
            <a:pPr marL="457200" lvl="1" indent="0">
              <a:spcBef>
                <a:spcPts val="600"/>
              </a:spcBef>
              <a:spcAft>
                <a:spcPts val="1200"/>
              </a:spcAft>
              <a:buNone/>
            </a:pPr>
            <a:endParaRPr lang="en-US" b="1" dirty="0"/>
          </a:p>
          <a:p>
            <a:pPr marL="0" indent="0">
              <a:spcBef>
                <a:spcPts val="600"/>
              </a:spcBef>
              <a:spcAft>
                <a:spcPts val="1200"/>
              </a:spcAft>
              <a:buNone/>
            </a:pPr>
            <a:endParaRPr lang="en-US" b="1" dirty="0"/>
          </a:p>
          <a:p>
            <a:endParaRPr lang="en-US" sz="2400" b="1" dirty="0"/>
          </a:p>
          <a:p>
            <a:pPr marL="0" indent="0">
              <a:buNone/>
            </a:pPr>
            <a:br>
              <a:rPr lang="en-US" sz="2400" dirty="0"/>
            </a:br>
            <a:endParaRPr lang="en-US" sz="2400" dirty="0"/>
          </a:p>
          <a:p>
            <a:endParaRPr lang="en-US" dirty="0"/>
          </a:p>
        </p:txBody>
      </p:sp>
    </p:spTree>
    <p:extLst>
      <p:ext uri="{BB962C8B-B14F-4D97-AF65-F5344CB8AC3E}">
        <p14:creationId xmlns:p14="http://schemas.microsoft.com/office/powerpoint/2010/main" val="3964399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10"/>
          <p:cNvPicPr preferRelativeResize="0"/>
          <p:nvPr/>
        </p:nvPicPr>
        <p:blipFill rotWithShape="1">
          <a:blip r:embed="rId3">
            <a:alphaModFix/>
          </a:blip>
          <a:srcRect l="17045" t="9868" r="50757" b="18420"/>
          <a:stretch/>
        </p:blipFill>
        <p:spPr>
          <a:xfrm>
            <a:off x="8760403" y="1337831"/>
            <a:ext cx="2396842" cy="2380762"/>
          </a:xfrm>
          <a:prstGeom prst="ellipse">
            <a:avLst/>
          </a:prstGeom>
          <a:noFill/>
          <a:ln>
            <a:noFill/>
          </a:ln>
        </p:spPr>
      </p:pic>
      <p:sp>
        <p:nvSpPr>
          <p:cNvPr id="170" name="Google Shape;170;p10"/>
          <p:cNvSpPr txBox="1"/>
          <p:nvPr/>
        </p:nvSpPr>
        <p:spPr>
          <a:xfrm>
            <a:off x="831688" y="2493685"/>
            <a:ext cx="5046045" cy="265443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Water savings come from individuals investing in new practices/ technology </a:t>
            </a: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a:p>
            <a:pPr marL="685800" marR="0" lvl="1" indent="-228600" algn="l" defTabSz="914400" rtl="0" eaLnBrk="1" fontAlgn="auto" latinLnBrk="0" hangingPunct="1">
              <a:lnSpc>
                <a:spcPct val="90000"/>
              </a:lnSpc>
              <a:spcBef>
                <a:spcPts val="1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Permanent </a:t>
            </a: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685800" marR="0" lvl="1" indent="-228600" algn="l" defTabSz="914400" rtl="0" eaLnBrk="1" fontAlgn="auto" latinLnBrk="0" hangingPunct="1">
              <a:lnSpc>
                <a:spcPct val="90000"/>
              </a:lnSpc>
              <a:spcBef>
                <a:spcPts val="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Voluntary </a:t>
            </a:r>
            <a:r>
              <a:rPr kumimoji="0" lang="en-US" sz="2000" b="0" i="0" u="none" strike="noStrike" kern="0" cap="none" spc="0" normalizeH="0" baseline="0" noProof="0">
                <a:ln>
                  <a:noFill/>
                </a:ln>
                <a:solidFill>
                  <a:srgbClr val="000000"/>
                </a:solidFill>
                <a:effectLst/>
                <a:uLnTx/>
                <a:uFillTx/>
                <a:latin typeface="Arial"/>
                <a:cs typeface="Arial"/>
                <a:sym typeface="Arial"/>
              </a:rPr>
              <a:t>for individuals</a:t>
            </a: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 - likely </a:t>
            </a:r>
            <a:r>
              <a:rPr kumimoji="0" lang="en-US" sz="2000" b="0" i="0" u="none" strike="noStrike" kern="0" cap="none" spc="0" normalizeH="0" baseline="0" noProof="0">
                <a:ln>
                  <a:noFill/>
                </a:ln>
                <a:solidFill>
                  <a:srgbClr val="000000"/>
                </a:solidFill>
                <a:effectLst/>
                <a:uLnTx/>
                <a:uFillTx/>
                <a:latin typeface="Arial"/>
                <a:cs typeface="Arial"/>
                <a:sym typeface="Arial"/>
              </a:rPr>
              <a:t>obligatory for municipalities</a:t>
            </a: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685800" marR="0" lvl="1" indent="-228600" algn="l" defTabSz="914400" rtl="0" eaLnBrk="1" fontAlgn="auto" latinLnBrk="0" hangingPunct="1">
              <a:lnSpc>
                <a:spcPct val="90000"/>
              </a:lnSpc>
              <a:spcBef>
                <a:spcPts val="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Low cost </a:t>
            </a: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685800" marR="0" lvl="1" indent="-228600" algn="l" defTabSz="914400" rtl="0" eaLnBrk="1" fontAlgn="auto" latinLnBrk="0" hangingPunct="1">
              <a:lnSpc>
                <a:spcPct val="100000"/>
              </a:lnSpc>
              <a:spcBef>
                <a:spcPts val="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Recurring, but low benefit every year </a:t>
            </a: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71" name="Google Shape;171;p10" descr="A colorful background with black yellow and blue&#10;&#10;Description automatically generated"/>
          <p:cNvPicPr preferRelativeResize="0"/>
          <p:nvPr/>
        </p:nvPicPr>
        <p:blipFill rotWithShape="1">
          <a:blip r:embed="rId4">
            <a:alphaModFix/>
          </a:blip>
          <a:srcRect l="34052" r="14293" b="31776"/>
          <a:stretch/>
        </p:blipFill>
        <p:spPr>
          <a:xfrm>
            <a:off x="-27582" y="5444875"/>
            <a:ext cx="12245092" cy="1414751"/>
          </a:xfrm>
          <a:prstGeom prst="rect">
            <a:avLst/>
          </a:prstGeom>
          <a:noFill/>
          <a:ln>
            <a:noFill/>
          </a:ln>
        </p:spPr>
      </p:pic>
      <p:sp>
        <p:nvSpPr>
          <p:cNvPr id="172" name="Google Shape;172;p10"/>
          <p:cNvSpPr txBox="1"/>
          <p:nvPr/>
        </p:nvSpPr>
        <p:spPr>
          <a:xfrm>
            <a:off x="824346" y="804243"/>
            <a:ext cx="5666509" cy="1375345"/>
          </a:xfrm>
          <a:prstGeom prst="rect">
            <a:avLst/>
          </a:prstGeom>
          <a:noFill/>
          <a:ln>
            <a:noFill/>
          </a:ln>
        </p:spPr>
        <p:txBody>
          <a:bodyPr spcFirstLastPara="1" wrap="square" lIns="91425" tIns="45700" rIns="91425" bIns="45700" anchor="b" anchorCtr="0">
            <a:normAutofit/>
          </a:bodyPr>
          <a:lstStyle/>
          <a:p>
            <a:pPr marL="0" marR="0" lvl="0" indent="0" algn="l" defTabSz="914400" rtl="0" eaLnBrk="1" fontAlgn="auto" latinLnBrk="0" hangingPunct="1">
              <a:lnSpc>
                <a:spcPct val="90000"/>
              </a:lnSpc>
              <a:spcBef>
                <a:spcPts val="0"/>
              </a:spcBef>
              <a:spcAft>
                <a:spcPts val="0"/>
              </a:spcAft>
              <a:buClr>
                <a:srgbClr val="106381"/>
              </a:buClr>
              <a:buSzPts val="4400"/>
              <a:buFont typeface="Arial"/>
              <a:buNone/>
              <a:tabLst/>
              <a:defRPr/>
            </a:pPr>
            <a:r>
              <a:rPr kumimoji="0" lang="en-US" sz="4400" b="0" i="0" u="none" strike="noStrike" kern="0" cap="none" spc="0" normalizeH="0" baseline="0" noProof="0">
                <a:ln>
                  <a:noFill/>
                </a:ln>
                <a:solidFill>
                  <a:srgbClr val="106381"/>
                </a:solidFill>
                <a:effectLst/>
                <a:uLnTx/>
                <a:uFillTx/>
                <a:latin typeface="Arial"/>
                <a:ea typeface="Arial"/>
                <a:cs typeface="Arial"/>
                <a:sym typeface="Arial"/>
              </a:rPr>
              <a:t>Urban Conservation</a:t>
            </a:r>
            <a:endParaRPr kumimoji="0" sz="4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3" name="Google Shape;173;p10"/>
          <p:cNvSpPr txBox="1"/>
          <p:nvPr/>
        </p:nvSpPr>
        <p:spPr>
          <a:xfrm>
            <a:off x="8088415" y="914400"/>
            <a:ext cx="3752602" cy="584775"/>
          </a:xfrm>
          <a:prstGeom prst="rect">
            <a:avLst/>
          </a:prstGeom>
          <a:solidFill>
            <a:srgbClr val="A8DAD7"/>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106381"/>
                </a:solidFill>
                <a:effectLst/>
                <a:uLnTx/>
                <a:uFillTx/>
                <a:latin typeface="Calibri"/>
                <a:ea typeface="Calibri"/>
                <a:cs typeface="Calibri"/>
                <a:sym typeface="Calibri"/>
              </a:rPr>
              <a:t>LOW-COST ACTIONS</a:t>
            </a:r>
            <a:endParaRPr kumimoji="0" sz="3200" b="0" i="0" u="none" strike="noStrike" kern="0" cap="none" spc="0" normalizeH="0" baseline="0" noProof="0">
              <a:ln>
                <a:noFill/>
              </a:ln>
              <a:solidFill>
                <a:srgbClr val="106381"/>
              </a:solidFill>
              <a:effectLst/>
              <a:uLnTx/>
              <a:uFillTx/>
              <a:latin typeface="Calibri"/>
              <a:ea typeface="Calibri"/>
              <a:cs typeface="Calibri"/>
              <a:sym typeface="Calibri"/>
            </a:endParaRPr>
          </a:p>
        </p:txBody>
      </p:sp>
      <p:pic>
        <p:nvPicPr>
          <p:cNvPr id="174" name="Google Shape;174;p10" descr="A shower head with water coming out of it&#10;&#10;Description automatically generated"/>
          <p:cNvPicPr preferRelativeResize="0"/>
          <p:nvPr/>
        </p:nvPicPr>
        <p:blipFill rotWithShape="1">
          <a:blip r:embed="rId5">
            <a:alphaModFix/>
          </a:blip>
          <a:srcRect l="29839" t="9695" r="18816" b="16867"/>
          <a:stretch/>
        </p:blipFill>
        <p:spPr>
          <a:xfrm>
            <a:off x="6492585" y="2960652"/>
            <a:ext cx="2786987" cy="2623830"/>
          </a:xfrm>
          <a:prstGeom prst="ellipse">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11" descr="A group of blue barrels on a wooden platform&#10;&#10;Description automatically generated"/>
          <p:cNvPicPr preferRelativeResize="0"/>
          <p:nvPr/>
        </p:nvPicPr>
        <p:blipFill rotWithShape="1">
          <a:blip r:embed="rId3">
            <a:alphaModFix/>
          </a:blip>
          <a:srcRect l="22746" t="5131" r="20835" b="11594"/>
          <a:stretch/>
        </p:blipFill>
        <p:spPr>
          <a:xfrm>
            <a:off x="6714115" y="1406312"/>
            <a:ext cx="3935656" cy="3887572"/>
          </a:xfrm>
          <a:prstGeom prst="ellipse">
            <a:avLst/>
          </a:prstGeom>
          <a:noFill/>
          <a:ln>
            <a:noFill/>
          </a:ln>
        </p:spPr>
      </p:pic>
      <p:pic>
        <p:nvPicPr>
          <p:cNvPr id="180" name="Google Shape;180;p11" descr="A colorful background with black yellow and blue&#10;&#10;Description automatically generated"/>
          <p:cNvPicPr preferRelativeResize="0"/>
          <p:nvPr/>
        </p:nvPicPr>
        <p:blipFill rotWithShape="1">
          <a:blip r:embed="rId4">
            <a:alphaModFix/>
          </a:blip>
          <a:srcRect l="34052" r="14293" b="31776"/>
          <a:stretch/>
        </p:blipFill>
        <p:spPr>
          <a:xfrm>
            <a:off x="-27582" y="5444875"/>
            <a:ext cx="12245092" cy="1414751"/>
          </a:xfrm>
          <a:prstGeom prst="rect">
            <a:avLst/>
          </a:prstGeom>
          <a:noFill/>
          <a:ln>
            <a:noFill/>
          </a:ln>
        </p:spPr>
      </p:pic>
      <p:sp>
        <p:nvSpPr>
          <p:cNvPr id="181" name="Google Shape;181;p11"/>
          <p:cNvSpPr txBox="1"/>
          <p:nvPr/>
        </p:nvSpPr>
        <p:spPr>
          <a:xfrm>
            <a:off x="831688" y="2480659"/>
            <a:ext cx="5046045" cy="236079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Water savings come from individuals storing rainwater for non-potable use </a:t>
            </a: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a:p>
            <a:pPr marL="685800" marR="0" lvl="1" indent="-228600" algn="l" defTabSz="914400" rtl="0" eaLnBrk="1" fontAlgn="auto" latinLnBrk="0" hangingPunct="1">
              <a:lnSpc>
                <a:spcPct val="90000"/>
              </a:lnSpc>
              <a:spcBef>
                <a:spcPts val="1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Permanent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685800" marR="0" lvl="1" indent="-228600" algn="l" defTabSz="914400" rtl="0" eaLnBrk="1" fontAlgn="auto" latinLnBrk="0" hangingPunct="1">
              <a:lnSpc>
                <a:spcPct val="90000"/>
              </a:lnSpc>
              <a:spcBef>
                <a:spcPts val="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Voluntary </a:t>
            </a: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685800" marR="0" lvl="1" indent="-228600" algn="l" defTabSz="914400" rtl="0" eaLnBrk="1" fontAlgn="auto" latinLnBrk="0" hangingPunct="1">
              <a:lnSpc>
                <a:spcPct val="90000"/>
              </a:lnSpc>
              <a:spcBef>
                <a:spcPts val="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Low cost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685800" marR="0" lvl="1" indent="-228600" algn="l" defTabSz="914400" rtl="0" eaLnBrk="1" fontAlgn="auto" latinLnBrk="0" hangingPunct="1">
              <a:lnSpc>
                <a:spcPct val="90000"/>
              </a:lnSpc>
              <a:spcBef>
                <a:spcPts val="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Recurring, but low benefit every year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82;p11"/>
          <p:cNvSpPr txBox="1"/>
          <p:nvPr/>
        </p:nvSpPr>
        <p:spPr>
          <a:xfrm>
            <a:off x="824346" y="804243"/>
            <a:ext cx="5666509" cy="1375345"/>
          </a:xfrm>
          <a:prstGeom prst="rect">
            <a:avLst/>
          </a:prstGeom>
          <a:noFill/>
          <a:ln>
            <a:noFill/>
          </a:ln>
        </p:spPr>
        <p:txBody>
          <a:bodyPr spcFirstLastPara="1" wrap="square" lIns="91425" tIns="45700" rIns="91425" bIns="45700" anchor="b" anchorCtr="0">
            <a:normAutofit fontScale="85000" lnSpcReduction="10000"/>
          </a:bodyPr>
          <a:lstStyle/>
          <a:p>
            <a:pPr marL="0" marR="0" lvl="0" indent="0" algn="l" defTabSz="914400" rtl="0" eaLnBrk="1" fontAlgn="auto" latinLnBrk="0" hangingPunct="1">
              <a:lnSpc>
                <a:spcPct val="90000"/>
              </a:lnSpc>
              <a:spcBef>
                <a:spcPts val="0"/>
              </a:spcBef>
              <a:spcAft>
                <a:spcPts val="0"/>
              </a:spcAft>
              <a:buClr>
                <a:srgbClr val="106381"/>
              </a:buClr>
              <a:buSzPct val="100000"/>
              <a:buFont typeface="Arial"/>
              <a:buNone/>
              <a:tabLst/>
              <a:defRPr/>
            </a:pPr>
            <a:r>
              <a:rPr kumimoji="0" lang="en-US" sz="4400" b="0" i="0" u="none" strike="noStrike" kern="0" cap="none" spc="0" normalizeH="0" baseline="0" noProof="0">
                <a:ln>
                  <a:noFill/>
                </a:ln>
                <a:solidFill>
                  <a:srgbClr val="106381"/>
                </a:solidFill>
                <a:effectLst/>
                <a:uLnTx/>
                <a:uFillTx/>
                <a:latin typeface="Arial"/>
                <a:ea typeface="Arial"/>
                <a:cs typeface="Arial"/>
                <a:sym typeface="Arial"/>
              </a:rPr>
              <a:t>Decentralized Residential Water Capture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3;p11"/>
          <p:cNvSpPr txBox="1"/>
          <p:nvPr/>
        </p:nvSpPr>
        <p:spPr>
          <a:xfrm>
            <a:off x="7986815" y="914400"/>
            <a:ext cx="3854202" cy="584775"/>
          </a:xfrm>
          <a:prstGeom prst="rect">
            <a:avLst/>
          </a:prstGeom>
          <a:solidFill>
            <a:srgbClr val="A8DAD7"/>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106381"/>
                </a:solidFill>
                <a:effectLst/>
                <a:uLnTx/>
                <a:uFillTx/>
                <a:latin typeface="Calibri"/>
                <a:ea typeface="Calibri"/>
                <a:cs typeface="Calibri"/>
                <a:sym typeface="Calibri"/>
              </a:rPr>
              <a:t>LOW-COST ACTIONS</a:t>
            </a:r>
            <a:endParaRPr kumimoji="0" sz="3200" b="0" i="0" u="none" strike="noStrike" kern="0" cap="none" spc="0" normalizeH="0" baseline="0" noProof="0">
              <a:ln>
                <a:noFill/>
              </a:ln>
              <a:solidFill>
                <a:srgbClr val="106381"/>
              </a:solidFill>
              <a:effectLst/>
              <a:uLnTx/>
              <a:uFillTx/>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758DB-858D-5B4B-8E27-D08D81C2448F}"/>
              </a:ext>
            </a:extLst>
          </p:cNvPr>
          <p:cNvSpPr>
            <a:spLocks noGrp="1"/>
          </p:cNvSpPr>
          <p:nvPr>
            <p:ph type="title"/>
          </p:nvPr>
        </p:nvSpPr>
        <p:spPr>
          <a:xfrm>
            <a:off x="838200" y="365126"/>
            <a:ext cx="10515600" cy="984704"/>
          </a:xfrm>
        </p:spPr>
        <p:txBody>
          <a:bodyPr/>
          <a:lstStyle/>
          <a:p>
            <a:pPr algn="ctr"/>
            <a:r>
              <a:rPr lang="en-US" dirty="0">
                <a:solidFill>
                  <a:srgbClr val="036080"/>
                </a:solidFill>
              </a:rPr>
              <a:t>Survey Review</a:t>
            </a:r>
          </a:p>
        </p:txBody>
      </p:sp>
      <p:sp>
        <p:nvSpPr>
          <p:cNvPr id="3" name="Content Placeholder 2">
            <a:extLst>
              <a:ext uri="{FF2B5EF4-FFF2-40B4-BE49-F238E27FC236}">
                <a16:creationId xmlns:a16="http://schemas.microsoft.com/office/drawing/2014/main" id="{30DF013F-B2F3-5E40-8210-57F0639FE0E9}"/>
              </a:ext>
            </a:extLst>
          </p:cNvPr>
          <p:cNvSpPr>
            <a:spLocks noGrp="1"/>
          </p:cNvSpPr>
          <p:nvPr>
            <p:ph idx="1"/>
          </p:nvPr>
        </p:nvSpPr>
        <p:spPr>
          <a:xfrm>
            <a:off x="838200" y="1585732"/>
            <a:ext cx="10515600" cy="4907143"/>
          </a:xfrm>
        </p:spPr>
        <p:txBody>
          <a:bodyPr>
            <a:noAutofit/>
          </a:bodyPr>
          <a:lstStyle/>
          <a:p>
            <a:pPr>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10 responses out of 10 members</a:t>
            </a:r>
          </a:p>
          <a:p>
            <a:pPr>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14 Questions</a:t>
            </a:r>
          </a:p>
          <a:p>
            <a:pPr>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Focus on:</a:t>
            </a:r>
          </a:p>
          <a:p>
            <a:pPr lvl="1">
              <a:spcBef>
                <a:spcPts val="600"/>
              </a:spcBef>
              <a:spcAft>
                <a:spcPts val="1200"/>
              </a:spcAft>
            </a:pPr>
            <a:r>
              <a:rPr lang="en-US" sz="2800" dirty="0">
                <a:latin typeface="Roboto" panose="02000000000000000000" pitchFamily="2" charset="0"/>
                <a:ea typeface="Roboto" panose="02000000000000000000" pitchFamily="2" charset="0"/>
                <a:cs typeface="Roboto" panose="02000000000000000000" pitchFamily="2" charset="0"/>
              </a:rPr>
              <a:t>Uncertainty Conditions</a:t>
            </a:r>
          </a:p>
          <a:p>
            <a:pPr lvl="1">
              <a:spcBef>
                <a:spcPts val="600"/>
              </a:spcBef>
              <a:spcAft>
                <a:spcPts val="1200"/>
              </a:spcAft>
            </a:pPr>
            <a:r>
              <a:rPr lang="en-US" sz="2800" dirty="0">
                <a:latin typeface="Roboto" panose="02000000000000000000" pitchFamily="2" charset="0"/>
                <a:ea typeface="Roboto" panose="02000000000000000000" pitchFamily="2" charset="0"/>
                <a:cs typeface="Roboto" panose="02000000000000000000" pitchFamily="2" charset="0"/>
              </a:rPr>
              <a:t>Past Impacts and Actions</a:t>
            </a:r>
          </a:p>
          <a:p>
            <a:pPr lvl="1">
              <a:spcBef>
                <a:spcPts val="600"/>
              </a:spcBef>
              <a:spcAft>
                <a:spcPts val="1200"/>
              </a:spcAft>
            </a:pPr>
            <a:r>
              <a:rPr lang="en-US" sz="2800" dirty="0">
                <a:latin typeface="Roboto" panose="02000000000000000000" pitchFamily="2" charset="0"/>
                <a:ea typeface="Roboto" panose="02000000000000000000" pitchFamily="2" charset="0"/>
                <a:cs typeface="Roboto" panose="02000000000000000000" pitchFamily="2" charset="0"/>
              </a:rPr>
              <a:t>Feasibility / Infeasibility of Demand Management Options</a:t>
            </a:r>
          </a:p>
          <a:p>
            <a:pPr lvl="1">
              <a:spcBef>
                <a:spcPts val="600"/>
              </a:spcBef>
              <a:spcAft>
                <a:spcPts val="1200"/>
              </a:spcAft>
            </a:pPr>
            <a:r>
              <a:rPr lang="en-US" sz="2800" dirty="0">
                <a:latin typeface="Roboto" panose="02000000000000000000" pitchFamily="2" charset="0"/>
                <a:ea typeface="Roboto" panose="02000000000000000000" pitchFamily="2" charset="0"/>
                <a:cs typeface="Roboto" panose="02000000000000000000" pitchFamily="2" charset="0"/>
              </a:rPr>
              <a:t>Information Needs</a:t>
            </a:r>
          </a:p>
          <a:p>
            <a:endParaRPr lang="en-US" sz="2000" b="1" dirty="0"/>
          </a:p>
          <a:p>
            <a:pPr marL="0" indent="0">
              <a:buNone/>
            </a:pPr>
            <a:endParaRPr lang="en-US" sz="2000" b="1" dirty="0"/>
          </a:p>
          <a:p>
            <a:endParaRPr lang="en-US" sz="2000" b="1" dirty="0"/>
          </a:p>
          <a:p>
            <a:pPr marL="0" indent="0">
              <a:buNone/>
            </a:pPr>
            <a:br>
              <a:rPr lang="en-US" sz="2000" dirty="0"/>
            </a:br>
            <a:endParaRPr lang="en-US" sz="2000" dirty="0"/>
          </a:p>
          <a:p>
            <a:endParaRPr lang="en-US" dirty="0"/>
          </a:p>
        </p:txBody>
      </p:sp>
    </p:spTree>
    <p:extLst>
      <p:ext uri="{BB962C8B-B14F-4D97-AF65-F5344CB8AC3E}">
        <p14:creationId xmlns:p14="http://schemas.microsoft.com/office/powerpoint/2010/main" val="1205863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12" descr="A colorful background with black yellow and blue&#10;&#10;Description automatically generated"/>
          <p:cNvPicPr preferRelativeResize="0"/>
          <p:nvPr/>
        </p:nvPicPr>
        <p:blipFill rotWithShape="1">
          <a:blip r:embed="rId3">
            <a:alphaModFix/>
          </a:blip>
          <a:srcRect l="34052" r="14293" b="31776"/>
          <a:stretch/>
        </p:blipFill>
        <p:spPr>
          <a:xfrm>
            <a:off x="-27582" y="5444875"/>
            <a:ext cx="12245092" cy="1414751"/>
          </a:xfrm>
          <a:prstGeom prst="rect">
            <a:avLst/>
          </a:prstGeom>
          <a:noFill/>
          <a:ln>
            <a:noFill/>
          </a:ln>
        </p:spPr>
      </p:pic>
      <p:sp>
        <p:nvSpPr>
          <p:cNvPr id="189" name="Google Shape;189;p12"/>
          <p:cNvSpPr txBox="1"/>
          <p:nvPr/>
        </p:nvSpPr>
        <p:spPr>
          <a:xfrm>
            <a:off x="831688" y="2435070"/>
            <a:ext cx="5046045" cy="270062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Water savings come from individuals investing in new practices or technologies </a:t>
            </a: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a:p>
            <a:pPr marL="685800" marR="0" lvl="1" indent="-228600" algn="l" defTabSz="914400" rtl="0" eaLnBrk="1" fontAlgn="auto" latinLnBrk="0" hangingPunct="1">
              <a:lnSpc>
                <a:spcPct val="90000"/>
              </a:lnSpc>
              <a:spcBef>
                <a:spcPts val="1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Permanent </a:t>
            </a: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685800" marR="0" lvl="1" indent="-228600" algn="l" defTabSz="914400" rtl="0" eaLnBrk="1" fontAlgn="auto" latinLnBrk="0" hangingPunct="1">
              <a:lnSpc>
                <a:spcPct val="90000"/>
              </a:lnSpc>
              <a:spcBef>
                <a:spcPts val="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Voluntary </a:t>
            </a: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685800" marR="0" lvl="1" indent="-228600" algn="l" defTabSz="914400" rtl="0" eaLnBrk="1" fontAlgn="auto" latinLnBrk="0" hangingPunct="1">
              <a:lnSpc>
                <a:spcPct val="90000"/>
              </a:lnSpc>
              <a:spcBef>
                <a:spcPts val="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Low cost </a:t>
            </a: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685800" marR="0" lvl="1" indent="-228600" algn="l" defTabSz="914400" rtl="0" eaLnBrk="1" fontAlgn="auto" latinLnBrk="0" hangingPunct="1">
              <a:lnSpc>
                <a:spcPct val="100000"/>
              </a:lnSpc>
              <a:spcBef>
                <a:spcPts val="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Recurring, but low benefit every year </a:t>
            </a: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0" name="Google Shape;190;p12"/>
          <p:cNvSpPr txBox="1"/>
          <p:nvPr/>
        </p:nvSpPr>
        <p:spPr>
          <a:xfrm>
            <a:off x="824346" y="804243"/>
            <a:ext cx="5666509" cy="1375345"/>
          </a:xfrm>
          <a:prstGeom prst="rect">
            <a:avLst/>
          </a:prstGeom>
          <a:noFill/>
          <a:ln>
            <a:noFill/>
          </a:ln>
        </p:spPr>
        <p:txBody>
          <a:bodyPr spcFirstLastPara="1" wrap="square" lIns="91425" tIns="45700" rIns="91425" bIns="45700" anchor="b" anchorCtr="0">
            <a:normAutofit/>
          </a:bodyPr>
          <a:lstStyle/>
          <a:p>
            <a:pPr marL="0" marR="0" lvl="0" indent="0" algn="l" defTabSz="914400" rtl="0" eaLnBrk="1" fontAlgn="auto" latinLnBrk="0" hangingPunct="1">
              <a:lnSpc>
                <a:spcPct val="90000"/>
              </a:lnSpc>
              <a:spcBef>
                <a:spcPts val="0"/>
              </a:spcBef>
              <a:spcAft>
                <a:spcPts val="0"/>
              </a:spcAft>
              <a:buClr>
                <a:srgbClr val="106381"/>
              </a:buClr>
              <a:buSzPts val="4400"/>
              <a:buFont typeface="Arial"/>
              <a:buNone/>
              <a:tabLst/>
              <a:defRPr/>
            </a:pPr>
            <a:r>
              <a:rPr kumimoji="0" lang="en-US" sz="4400" b="0" i="0" u="none" strike="noStrike" kern="0" cap="none" spc="0" normalizeH="0" baseline="0" noProof="0">
                <a:ln>
                  <a:noFill/>
                </a:ln>
                <a:solidFill>
                  <a:srgbClr val="106381"/>
                </a:solidFill>
                <a:effectLst/>
                <a:uLnTx/>
                <a:uFillTx/>
                <a:latin typeface="Arial"/>
                <a:ea typeface="Arial"/>
                <a:cs typeface="Arial"/>
                <a:sym typeface="Arial"/>
              </a:rPr>
              <a:t>Promote Best Agricultural Practices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91" name="Google Shape;191;p12" descr="A close-up of a plant&#10;&#10;Description automatically generated"/>
          <p:cNvPicPr preferRelativeResize="0"/>
          <p:nvPr/>
        </p:nvPicPr>
        <p:blipFill rotWithShape="1">
          <a:blip r:embed="rId4">
            <a:alphaModFix/>
          </a:blip>
          <a:srcRect l="37405" t="6079" r="12672" b="43921"/>
          <a:stretch/>
        </p:blipFill>
        <p:spPr>
          <a:xfrm>
            <a:off x="9181812" y="2823478"/>
            <a:ext cx="2475493" cy="2491267"/>
          </a:xfrm>
          <a:prstGeom prst="ellipse">
            <a:avLst/>
          </a:prstGeom>
          <a:noFill/>
          <a:ln>
            <a:noFill/>
          </a:ln>
        </p:spPr>
      </p:pic>
      <p:pic>
        <p:nvPicPr>
          <p:cNvPr id="192" name="Google Shape;192;p12" descr="A simple test for soil moisture ⋆ Edible Backyard"/>
          <p:cNvPicPr preferRelativeResize="0"/>
          <p:nvPr/>
        </p:nvPicPr>
        <p:blipFill rotWithShape="1">
          <a:blip r:embed="rId5">
            <a:alphaModFix/>
          </a:blip>
          <a:srcRect l="35071" t="8748" r="28594" b="16629"/>
          <a:stretch/>
        </p:blipFill>
        <p:spPr>
          <a:xfrm>
            <a:off x="6492586" y="696555"/>
            <a:ext cx="2887630" cy="2910883"/>
          </a:xfrm>
          <a:prstGeom prst="ellipse">
            <a:avLst/>
          </a:prstGeom>
          <a:noFill/>
          <a:ln>
            <a:noFill/>
          </a:ln>
        </p:spPr>
      </p:pic>
      <p:sp>
        <p:nvSpPr>
          <p:cNvPr id="193" name="Google Shape;193;p12"/>
          <p:cNvSpPr txBox="1"/>
          <p:nvPr/>
        </p:nvSpPr>
        <p:spPr>
          <a:xfrm>
            <a:off x="8088415" y="914400"/>
            <a:ext cx="3752602" cy="584775"/>
          </a:xfrm>
          <a:prstGeom prst="rect">
            <a:avLst/>
          </a:prstGeom>
          <a:solidFill>
            <a:srgbClr val="A8DAD7"/>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106381"/>
                </a:solidFill>
                <a:effectLst/>
                <a:uLnTx/>
                <a:uFillTx/>
                <a:latin typeface="Calibri"/>
                <a:ea typeface="Calibri"/>
                <a:cs typeface="Calibri"/>
                <a:sym typeface="Calibri"/>
              </a:rPr>
              <a:t>LOW-COST ACTIONS</a:t>
            </a:r>
            <a:endParaRPr kumimoji="0" sz="3200" b="0" i="0" u="none" strike="noStrike" kern="0" cap="none" spc="0" normalizeH="0" baseline="0" noProof="0">
              <a:ln>
                <a:noFill/>
              </a:ln>
              <a:solidFill>
                <a:srgbClr val="106381"/>
              </a:solidFill>
              <a:effectLst/>
              <a:uLnTx/>
              <a:uFillTx/>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13" descr="A water channel with hay bales&#10;&#10;Description automatically generated"/>
          <p:cNvPicPr preferRelativeResize="0"/>
          <p:nvPr/>
        </p:nvPicPr>
        <p:blipFill rotWithShape="1">
          <a:blip r:embed="rId3">
            <a:alphaModFix/>
          </a:blip>
          <a:srcRect l="48736" t="7105" r="7842" b="14241"/>
          <a:stretch/>
        </p:blipFill>
        <p:spPr>
          <a:xfrm>
            <a:off x="6245062" y="1123557"/>
            <a:ext cx="3936229" cy="4019946"/>
          </a:xfrm>
          <a:prstGeom prst="ellipse">
            <a:avLst/>
          </a:prstGeom>
          <a:noFill/>
          <a:ln>
            <a:noFill/>
          </a:ln>
        </p:spPr>
      </p:pic>
      <p:pic>
        <p:nvPicPr>
          <p:cNvPr id="200" name="Google Shape;200;p13" descr="A colorful background with black yellow and blue&#10;&#10;Description automatically generated"/>
          <p:cNvPicPr preferRelativeResize="0"/>
          <p:nvPr/>
        </p:nvPicPr>
        <p:blipFill rotWithShape="1">
          <a:blip r:embed="rId4">
            <a:alphaModFix/>
          </a:blip>
          <a:srcRect l="34052" r="14293" b="31776"/>
          <a:stretch/>
        </p:blipFill>
        <p:spPr>
          <a:xfrm>
            <a:off x="-27582" y="5444875"/>
            <a:ext cx="12245092" cy="1414751"/>
          </a:xfrm>
          <a:prstGeom prst="rect">
            <a:avLst/>
          </a:prstGeom>
          <a:noFill/>
          <a:ln>
            <a:noFill/>
          </a:ln>
        </p:spPr>
      </p:pic>
      <p:sp>
        <p:nvSpPr>
          <p:cNvPr id="201" name="Google Shape;201;p13"/>
          <p:cNvSpPr txBox="1"/>
          <p:nvPr/>
        </p:nvSpPr>
        <p:spPr>
          <a:xfrm>
            <a:off x="831688" y="2454607"/>
            <a:ext cx="5046045" cy="2391088"/>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Water savings come from limiting how far water can be moved </a:t>
            </a: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a:p>
            <a:pPr marL="685800" marR="0" lvl="1" indent="-228600" algn="l" defTabSz="914400" rtl="0" eaLnBrk="1" fontAlgn="auto" latinLnBrk="0" hangingPunct="1">
              <a:lnSpc>
                <a:spcPct val="90000"/>
              </a:lnSpc>
              <a:spcBef>
                <a:spcPts val="1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Temporary or Permanent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685800" marR="0" lvl="1" indent="-228600" algn="l" defTabSz="914400" rtl="0" eaLnBrk="1" fontAlgn="auto" latinLnBrk="0" hangingPunct="1">
              <a:lnSpc>
                <a:spcPct val="90000"/>
              </a:lnSpc>
              <a:spcBef>
                <a:spcPts val="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Obligatory </a:t>
            </a: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685800" marR="0" lvl="1" indent="-228600" algn="l" defTabSz="914400" rtl="0" eaLnBrk="1" fontAlgn="auto" latinLnBrk="0" hangingPunct="1">
              <a:lnSpc>
                <a:spcPct val="90000"/>
              </a:lnSpc>
              <a:spcBef>
                <a:spcPts val="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Low to Medium cost </a:t>
            </a: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685800" marR="0" lvl="1" indent="-228600" algn="l" defTabSz="914400" rtl="0" eaLnBrk="1" fontAlgn="auto" latinLnBrk="0" hangingPunct="1">
              <a:lnSpc>
                <a:spcPct val="90000"/>
              </a:lnSpc>
              <a:spcBef>
                <a:spcPts val="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Recurring benefit every year </a:t>
            </a: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2" name="Google Shape;202;p13"/>
          <p:cNvSpPr txBox="1"/>
          <p:nvPr/>
        </p:nvSpPr>
        <p:spPr>
          <a:xfrm>
            <a:off x="824346" y="804243"/>
            <a:ext cx="5666509" cy="1375345"/>
          </a:xfrm>
          <a:prstGeom prst="rect">
            <a:avLst/>
          </a:prstGeom>
          <a:noFill/>
          <a:ln>
            <a:noFill/>
          </a:ln>
        </p:spPr>
        <p:txBody>
          <a:bodyPr spcFirstLastPara="1" wrap="square" lIns="91425" tIns="45700" rIns="91425" bIns="45700" anchor="b" anchorCtr="0">
            <a:normAutofit/>
          </a:bodyPr>
          <a:lstStyle/>
          <a:p>
            <a:pPr marL="0" marR="0" lvl="0" indent="0" algn="l" defTabSz="914400" rtl="0" eaLnBrk="1" fontAlgn="auto" latinLnBrk="0" hangingPunct="1">
              <a:lnSpc>
                <a:spcPct val="90000"/>
              </a:lnSpc>
              <a:spcBef>
                <a:spcPts val="0"/>
              </a:spcBef>
              <a:spcAft>
                <a:spcPts val="0"/>
              </a:spcAft>
              <a:buClr>
                <a:srgbClr val="106381"/>
              </a:buClr>
              <a:buSzPts val="4400"/>
              <a:buFont typeface="Arial"/>
              <a:buNone/>
              <a:tabLst/>
              <a:defRPr/>
            </a:pPr>
            <a:r>
              <a:rPr kumimoji="0" lang="en-US" sz="4400" b="0" i="0" u="none" strike="noStrike" kern="0" cap="none" spc="0" normalizeH="0" baseline="0" noProof="0">
                <a:ln>
                  <a:noFill/>
                </a:ln>
                <a:solidFill>
                  <a:srgbClr val="106381"/>
                </a:solidFill>
                <a:effectLst/>
                <a:uLnTx/>
                <a:uFillTx/>
                <a:latin typeface="Arial"/>
                <a:ea typeface="Arial"/>
                <a:cs typeface="Arial"/>
                <a:sym typeface="Arial"/>
              </a:rPr>
              <a:t>Limit Place of Use</a:t>
            </a:r>
            <a:endParaRPr kumimoji="0" sz="4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3" name="Google Shape;203;p13"/>
          <p:cNvSpPr txBox="1"/>
          <p:nvPr/>
        </p:nvSpPr>
        <p:spPr>
          <a:xfrm>
            <a:off x="7986815" y="914400"/>
            <a:ext cx="3854202" cy="584775"/>
          </a:xfrm>
          <a:prstGeom prst="rect">
            <a:avLst/>
          </a:prstGeom>
          <a:solidFill>
            <a:srgbClr val="A8DAD7"/>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106381"/>
                </a:solidFill>
                <a:effectLst/>
                <a:uLnTx/>
                <a:uFillTx/>
                <a:latin typeface="Calibri"/>
                <a:ea typeface="Calibri"/>
                <a:cs typeface="Calibri"/>
                <a:sym typeface="Calibri"/>
              </a:rPr>
              <a:t>LOW-COST ACTIONS</a:t>
            </a:r>
            <a:endParaRPr kumimoji="0" sz="3200" b="0" i="0" u="none" strike="noStrike" kern="0" cap="none" spc="0" normalizeH="0" baseline="0" noProof="0">
              <a:ln>
                <a:noFill/>
              </a:ln>
              <a:solidFill>
                <a:srgbClr val="106381"/>
              </a:solidFill>
              <a:effectLst/>
              <a:uLnTx/>
              <a:uFillTx/>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19" descr="A colorful background with black yellow and blue&#10;&#10;Description automatically generated"/>
          <p:cNvPicPr preferRelativeResize="0"/>
          <p:nvPr/>
        </p:nvPicPr>
        <p:blipFill rotWithShape="1">
          <a:blip r:embed="rId3">
            <a:alphaModFix/>
          </a:blip>
          <a:srcRect l="34052" r="14293" b="31776"/>
          <a:stretch/>
        </p:blipFill>
        <p:spPr>
          <a:xfrm>
            <a:off x="-27582" y="5444875"/>
            <a:ext cx="12245092" cy="1414751"/>
          </a:xfrm>
          <a:prstGeom prst="rect">
            <a:avLst/>
          </a:prstGeom>
          <a:noFill/>
          <a:ln>
            <a:noFill/>
          </a:ln>
        </p:spPr>
      </p:pic>
      <p:sp>
        <p:nvSpPr>
          <p:cNvPr id="210" name="Google Shape;210;p19"/>
          <p:cNvSpPr txBox="1"/>
          <p:nvPr/>
        </p:nvSpPr>
        <p:spPr>
          <a:xfrm>
            <a:off x="838200" y="2356916"/>
            <a:ext cx="5039533" cy="292339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Water savings come from individuals assessing their individual water use, and increasing efficiency </a:t>
            </a: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a:p>
            <a:pPr marL="685800" marR="0" lvl="1" indent="-228600" algn="l" defTabSz="914400" rtl="0" eaLnBrk="1" fontAlgn="auto" latinLnBrk="0" hangingPunct="1">
              <a:lnSpc>
                <a:spcPct val="90000"/>
              </a:lnSpc>
              <a:spcBef>
                <a:spcPts val="1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Permanent </a:t>
            </a: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685800" marR="0" lvl="1" indent="-228600" algn="l" defTabSz="914400" rtl="0" eaLnBrk="1" fontAlgn="auto" latinLnBrk="0" hangingPunct="1">
              <a:lnSpc>
                <a:spcPct val="90000"/>
              </a:lnSpc>
              <a:spcBef>
                <a:spcPts val="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Voluntary </a:t>
            </a: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685800" marR="0" lvl="1" indent="-228600" algn="l" defTabSz="914400" rtl="0" eaLnBrk="1" fontAlgn="auto" latinLnBrk="0" hangingPunct="1">
              <a:lnSpc>
                <a:spcPct val="90000"/>
              </a:lnSpc>
              <a:spcBef>
                <a:spcPts val="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Medium cost to implement and maintain </a:t>
            </a: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685800" marR="0" lvl="1" indent="-228600" algn="l" defTabSz="914400" rtl="0" eaLnBrk="1" fontAlgn="auto" latinLnBrk="0" hangingPunct="1">
              <a:lnSpc>
                <a:spcPct val="90000"/>
              </a:lnSpc>
              <a:spcBef>
                <a:spcPts val="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cs typeface="Arial"/>
                <a:sym typeface="Arial"/>
              </a:rPr>
              <a:t>Likely recurring </a:t>
            </a: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benefit every year </a:t>
            </a: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1" name="Google Shape;211;p19"/>
          <p:cNvSpPr txBox="1"/>
          <p:nvPr/>
        </p:nvSpPr>
        <p:spPr>
          <a:xfrm>
            <a:off x="838200" y="748825"/>
            <a:ext cx="5257801" cy="1403054"/>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90000"/>
              </a:lnSpc>
              <a:spcBef>
                <a:spcPts val="0"/>
              </a:spcBef>
              <a:spcAft>
                <a:spcPts val="0"/>
              </a:spcAft>
              <a:buClr>
                <a:srgbClr val="106381"/>
              </a:buClr>
              <a:buSzPts val="4800"/>
              <a:buFont typeface="Arial"/>
              <a:buNone/>
              <a:tabLst/>
              <a:defRPr/>
            </a:pPr>
            <a:r>
              <a:rPr kumimoji="0" lang="en-US" sz="4800" b="0" i="0" u="none" strike="noStrike" kern="0" cap="none" spc="0" normalizeH="0" baseline="0" noProof="0">
                <a:ln>
                  <a:noFill/>
                </a:ln>
                <a:solidFill>
                  <a:srgbClr val="106381"/>
                </a:solidFill>
                <a:effectLst/>
                <a:uLnTx/>
                <a:uFillTx/>
                <a:latin typeface="Arial"/>
                <a:ea typeface="Arial"/>
                <a:cs typeface="Arial"/>
                <a:sym typeface="Arial"/>
              </a:rPr>
              <a:t>Provide Water-Use Data</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2;p19"/>
          <p:cNvSpPr txBox="1"/>
          <p:nvPr/>
        </p:nvSpPr>
        <p:spPr>
          <a:xfrm>
            <a:off x="7287161" y="4793673"/>
            <a:ext cx="4553856" cy="584775"/>
          </a:xfrm>
          <a:prstGeom prst="rect">
            <a:avLst/>
          </a:prstGeom>
          <a:solidFill>
            <a:srgbClr val="A8DAD7"/>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106381"/>
                </a:solidFill>
                <a:effectLst/>
                <a:uLnTx/>
                <a:uFillTx/>
                <a:latin typeface="Calibri"/>
                <a:ea typeface="Calibri"/>
                <a:cs typeface="Calibri"/>
                <a:sym typeface="Calibri"/>
              </a:rPr>
              <a:t>MEDIUM-COST ACTIONS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13" name="Google Shape;213;p19" descr="A map of land with a parcel&#10;&#10;Description automatically generated"/>
          <p:cNvPicPr preferRelativeResize="0"/>
          <p:nvPr/>
        </p:nvPicPr>
        <p:blipFill rotWithShape="1">
          <a:blip r:embed="rId4">
            <a:alphaModFix/>
          </a:blip>
          <a:srcRect/>
          <a:stretch/>
        </p:blipFill>
        <p:spPr>
          <a:xfrm>
            <a:off x="6183457" y="1095808"/>
            <a:ext cx="5657850" cy="3419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4"/>
          <p:cNvPicPr preferRelativeResize="0"/>
          <p:nvPr/>
        </p:nvPicPr>
        <p:blipFill rotWithShape="1">
          <a:blip r:embed="rId3">
            <a:alphaModFix/>
          </a:blip>
          <a:srcRect l="25601" r="25600"/>
          <a:stretch/>
        </p:blipFill>
        <p:spPr>
          <a:xfrm>
            <a:off x="6254462" y="1126981"/>
            <a:ext cx="3918078" cy="4014652"/>
          </a:xfrm>
          <a:prstGeom prst="ellipse">
            <a:avLst/>
          </a:prstGeom>
          <a:noFill/>
          <a:ln>
            <a:noFill/>
          </a:ln>
        </p:spPr>
      </p:pic>
      <p:pic>
        <p:nvPicPr>
          <p:cNvPr id="219" name="Google Shape;219;p14" descr="A colorful background with black yellow and blue&#10;&#10;Description automatically generated"/>
          <p:cNvPicPr preferRelativeResize="0"/>
          <p:nvPr/>
        </p:nvPicPr>
        <p:blipFill rotWithShape="1">
          <a:blip r:embed="rId4">
            <a:alphaModFix/>
          </a:blip>
          <a:srcRect l="34052" r="14293" b="31776"/>
          <a:stretch/>
        </p:blipFill>
        <p:spPr>
          <a:xfrm>
            <a:off x="-27582" y="5444875"/>
            <a:ext cx="12245092" cy="1414751"/>
          </a:xfrm>
          <a:prstGeom prst="rect">
            <a:avLst/>
          </a:prstGeom>
          <a:noFill/>
          <a:ln>
            <a:noFill/>
          </a:ln>
        </p:spPr>
      </p:pic>
      <p:sp>
        <p:nvSpPr>
          <p:cNvPr id="220" name="Google Shape;220;p14"/>
          <p:cNvSpPr txBox="1"/>
          <p:nvPr/>
        </p:nvSpPr>
        <p:spPr>
          <a:xfrm>
            <a:off x="838200" y="2148505"/>
            <a:ext cx="5039533" cy="3547959"/>
          </a:xfrm>
          <a:prstGeom prst="rect">
            <a:avLst/>
          </a:prstGeom>
          <a:noFill/>
          <a:ln>
            <a:noFill/>
          </a:ln>
        </p:spPr>
        <p:txBody>
          <a:bodyPr spcFirstLastPara="1" wrap="square" lIns="91425" tIns="45700" rIns="91425" bIns="45700" anchor="t" anchorCtr="0">
            <a:noAutofit/>
          </a:bodyPr>
          <a:lstStyle/>
          <a:p>
            <a:pPr marL="228600" marR="0" lvl="0" indent="-228600" algn="l" defTabSz="914400" rtl="0" eaLnBrk="1" fontAlgn="auto" latinLnBrk="0" hangingPunct="1">
              <a:lnSpc>
                <a:spcPct val="90000"/>
              </a:lnSpc>
              <a:spcBef>
                <a:spcPts val="0"/>
              </a:spcBef>
              <a:spcAft>
                <a:spcPts val="0"/>
              </a:spcAft>
              <a:buClr>
                <a:srgbClr val="000000"/>
              </a:buClr>
              <a:buSzPts val="2400"/>
              <a:buFont typeface="Arial"/>
              <a:buChar char="•"/>
              <a:tabLst/>
              <a:defRPr/>
            </a:pP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Agricultural land is idled</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90000"/>
              </a:lnSpc>
              <a:spcBef>
                <a:spcPts val="1000"/>
              </a:spcBef>
              <a:spcAft>
                <a:spcPts val="0"/>
              </a:spcAft>
              <a:buClr>
                <a:srgbClr val="000000"/>
              </a:buClr>
              <a:buSzPts val="2400"/>
              <a:buFont typeface="Arial"/>
              <a:buChar char="•"/>
              <a:tabLst/>
              <a:defRPr/>
            </a:pP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Groundwater is not pumped for irrigation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90000"/>
              </a:lnSpc>
              <a:spcBef>
                <a:spcPts val="1000"/>
              </a:spcBef>
              <a:spcAft>
                <a:spcPts val="0"/>
              </a:spcAft>
              <a:buClr>
                <a:srgbClr val="000000"/>
              </a:buClr>
              <a:buSzPts val="2400"/>
              <a:buFont typeface="Arial"/>
              <a:buChar char="•"/>
              <a:tabLst/>
              <a:defRPr/>
            </a:pP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Land must still be managed</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90000"/>
              </a:lnSpc>
              <a:spcBef>
                <a:spcPts val="1000"/>
              </a:spcBef>
              <a:spcAft>
                <a:spcPts val="0"/>
              </a:spcAft>
              <a:buClr>
                <a:srgbClr val="000000"/>
              </a:buClr>
              <a:buSzPts val="2400"/>
              <a:buFont typeface="Arial"/>
              <a:buChar char="•"/>
              <a:tabLst/>
              <a:defRPr/>
            </a:pP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Various, related options</a:t>
            </a: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1" name="Google Shape;221;p14"/>
          <p:cNvSpPr txBox="1"/>
          <p:nvPr/>
        </p:nvSpPr>
        <p:spPr>
          <a:xfrm>
            <a:off x="744336" y="297670"/>
            <a:ext cx="7873884" cy="1375345"/>
          </a:xfrm>
          <a:prstGeom prst="rect">
            <a:avLst/>
          </a:prstGeom>
          <a:noFill/>
          <a:ln>
            <a:noFill/>
          </a:ln>
        </p:spPr>
        <p:txBody>
          <a:bodyPr spcFirstLastPara="1" wrap="square" lIns="91425" tIns="45700" rIns="91425" bIns="45700" anchor="b" anchorCtr="0">
            <a:normAutofit/>
          </a:bodyPr>
          <a:lstStyle/>
          <a:p>
            <a:pPr marL="0" marR="0" lvl="0" indent="0" algn="l" defTabSz="914400" rtl="0" eaLnBrk="1" fontAlgn="auto" latinLnBrk="0" hangingPunct="1">
              <a:lnSpc>
                <a:spcPct val="90000"/>
              </a:lnSpc>
              <a:spcBef>
                <a:spcPts val="0"/>
              </a:spcBef>
              <a:spcAft>
                <a:spcPts val="0"/>
              </a:spcAft>
              <a:buClr>
                <a:srgbClr val="106381"/>
              </a:buClr>
              <a:buSzPts val="4400"/>
              <a:buFont typeface="Arial"/>
              <a:buNone/>
              <a:tabLst/>
              <a:defRPr/>
            </a:pPr>
            <a:r>
              <a:rPr kumimoji="0" lang="en-US" sz="4400" b="0" i="0" u="none" strike="noStrike" kern="0" cap="none" spc="0" normalizeH="0" baseline="0" noProof="0">
                <a:ln>
                  <a:noFill/>
                </a:ln>
                <a:solidFill>
                  <a:srgbClr val="106381"/>
                </a:solidFill>
                <a:effectLst/>
                <a:uLnTx/>
                <a:uFillTx/>
                <a:latin typeface="Arial"/>
                <a:ea typeface="Arial"/>
                <a:cs typeface="Arial"/>
                <a:sym typeface="Arial"/>
              </a:rPr>
              <a:t>Fallowing Options</a:t>
            </a:r>
            <a:endParaRPr kumimoji="0" sz="4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22" name="Google Shape;222;p14"/>
          <p:cNvSpPr txBox="1"/>
          <p:nvPr/>
        </p:nvSpPr>
        <p:spPr>
          <a:xfrm>
            <a:off x="7287161" y="4793673"/>
            <a:ext cx="4553856" cy="584775"/>
          </a:xfrm>
          <a:prstGeom prst="rect">
            <a:avLst/>
          </a:prstGeom>
          <a:solidFill>
            <a:srgbClr val="A8DAD7"/>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106381"/>
                </a:solidFill>
                <a:effectLst/>
                <a:uLnTx/>
                <a:uFillTx/>
                <a:latin typeface="Calibri"/>
                <a:ea typeface="Calibri"/>
                <a:cs typeface="Calibri"/>
                <a:sym typeface="Calibri"/>
              </a:rPr>
              <a:t>MEDIUM-COST ACTIONS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15" descr="A field with plants in it&#10;&#10;Description automatically generated"/>
          <p:cNvPicPr preferRelativeResize="0"/>
          <p:nvPr/>
        </p:nvPicPr>
        <p:blipFill rotWithShape="1">
          <a:blip r:embed="rId3">
            <a:alphaModFix/>
          </a:blip>
          <a:srcRect l="21633" t="5232" r="25170" b="11229"/>
          <a:stretch/>
        </p:blipFill>
        <p:spPr>
          <a:xfrm>
            <a:off x="6254462" y="1126981"/>
            <a:ext cx="3918078" cy="4014652"/>
          </a:xfrm>
          <a:prstGeom prst="ellipse">
            <a:avLst/>
          </a:prstGeom>
          <a:noFill/>
          <a:ln>
            <a:noFill/>
          </a:ln>
        </p:spPr>
      </p:pic>
      <p:pic>
        <p:nvPicPr>
          <p:cNvPr id="228" name="Google Shape;228;p15" descr="A colorful background with black yellow and blue&#10;&#10;Description automatically generated"/>
          <p:cNvPicPr preferRelativeResize="0"/>
          <p:nvPr/>
        </p:nvPicPr>
        <p:blipFill rotWithShape="1">
          <a:blip r:embed="rId4">
            <a:alphaModFix/>
          </a:blip>
          <a:srcRect l="34052" r="14293" b="31776"/>
          <a:stretch/>
        </p:blipFill>
        <p:spPr>
          <a:xfrm>
            <a:off x="-27582" y="5444875"/>
            <a:ext cx="12245092" cy="1414751"/>
          </a:xfrm>
          <a:prstGeom prst="rect">
            <a:avLst/>
          </a:prstGeom>
          <a:noFill/>
          <a:ln>
            <a:noFill/>
          </a:ln>
        </p:spPr>
      </p:pic>
      <p:sp>
        <p:nvSpPr>
          <p:cNvPr id="229" name="Google Shape;229;p15"/>
          <p:cNvSpPr txBox="1"/>
          <p:nvPr/>
        </p:nvSpPr>
        <p:spPr>
          <a:xfrm>
            <a:off x="831688" y="2415530"/>
            <a:ext cx="5046045" cy="317021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Water savings come from occasionally fallowing fields before crops are replaced </a:t>
            </a: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a:p>
            <a:pPr marL="685800" marR="0" lvl="1" indent="-228600" algn="l" defTabSz="914400" rtl="0" eaLnBrk="1" fontAlgn="auto" latinLnBrk="0" hangingPunct="1">
              <a:lnSpc>
                <a:spcPct val="90000"/>
              </a:lnSpc>
              <a:spcBef>
                <a:spcPts val="1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cs typeface="Arial"/>
                <a:sym typeface="Arial"/>
              </a:rPr>
              <a:t>Temporary or permanent policy</a:t>
            </a: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685800" marR="0" lvl="1" indent="-228600" algn="l" defTabSz="914400" rtl="0" eaLnBrk="1" fontAlgn="auto" latinLnBrk="0" hangingPunct="1">
              <a:lnSpc>
                <a:spcPct val="90000"/>
              </a:lnSpc>
              <a:spcBef>
                <a:spcPts val="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Voluntary </a:t>
            </a: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685800" marR="0" lvl="1" indent="-228600" algn="l" defTabSz="914400" rtl="0" eaLnBrk="1" fontAlgn="auto" latinLnBrk="0" hangingPunct="1">
              <a:lnSpc>
                <a:spcPct val="90000"/>
              </a:lnSpc>
              <a:spcBef>
                <a:spcPts val="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Low cost to public, medium cost to individual growers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685800" marR="0" lvl="1" indent="-228600" algn="l" defTabSz="914400" rtl="0" eaLnBrk="1" fontAlgn="auto" latinLnBrk="0" hangingPunct="1">
              <a:lnSpc>
                <a:spcPct val="90000"/>
              </a:lnSpc>
              <a:spcBef>
                <a:spcPts val="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Variable and likely low, benefit every year </a:t>
            </a: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30" name="Google Shape;230;p15"/>
          <p:cNvSpPr txBox="1"/>
          <p:nvPr/>
        </p:nvSpPr>
        <p:spPr>
          <a:xfrm>
            <a:off x="824346" y="804243"/>
            <a:ext cx="5666509" cy="1375345"/>
          </a:xfrm>
          <a:prstGeom prst="rect">
            <a:avLst/>
          </a:prstGeom>
          <a:noFill/>
          <a:ln>
            <a:noFill/>
          </a:ln>
        </p:spPr>
        <p:txBody>
          <a:bodyPr spcFirstLastPara="1" wrap="square" lIns="91425" tIns="45700" rIns="91425" bIns="45700" anchor="b" anchorCtr="0">
            <a:normAutofit/>
          </a:bodyPr>
          <a:lstStyle/>
          <a:p>
            <a:pPr marL="0" marR="0" lvl="0" indent="0" algn="l" defTabSz="914400" rtl="0" eaLnBrk="1" fontAlgn="auto" latinLnBrk="0" hangingPunct="1">
              <a:lnSpc>
                <a:spcPct val="90000"/>
              </a:lnSpc>
              <a:spcBef>
                <a:spcPts val="0"/>
              </a:spcBef>
              <a:spcAft>
                <a:spcPts val="0"/>
              </a:spcAft>
              <a:buClr>
                <a:srgbClr val="106381"/>
              </a:buClr>
              <a:buSzPts val="4400"/>
              <a:buFont typeface="Arial"/>
              <a:buNone/>
              <a:tabLst/>
              <a:defRPr/>
            </a:pPr>
            <a:r>
              <a:rPr kumimoji="0" lang="en-US" sz="4400" b="0" i="0" u="none" strike="noStrike" kern="0" cap="none" spc="0" normalizeH="0" baseline="0" noProof="0">
                <a:ln>
                  <a:noFill/>
                </a:ln>
                <a:solidFill>
                  <a:srgbClr val="106381"/>
                </a:solidFill>
                <a:effectLst/>
                <a:uLnTx/>
                <a:uFillTx/>
                <a:latin typeface="Arial"/>
                <a:ea typeface="Arial"/>
                <a:cs typeface="Arial"/>
                <a:sym typeface="Arial"/>
              </a:rPr>
              <a:t>Delay Crop Replacement</a:t>
            </a:r>
            <a:endParaRPr kumimoji="0" sz="4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31" name="Google Shape;231;p15"/>
          <p:cNvSpPr txBox="1"/>
          <p:nvPr/>
        </p:nvSpPr>
        <p:spPr>
          <a:xfrm>
            <a:off x="7287161" y="4793673"/>
            <a:ext cx="4553856" cy="584775"/>
          </a:xfrm>
          <a:prstGeom prst="rect">
            <a:avLst/>
          </a:prstGeom>
          <a:solidFill>
            <a:srgbClr val="A8DAD7"/>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106381"/>
                </a:solidFill>
                <a:effectLst/>
                <a:uLnTx/>
                <a:uFillTx/>
                <a:latin typeface="Calibri"/>
                <a:ea typeface="Calibri"/>
                <a:cs typeface="Calibri"/>
                <a:sym typeface="Calibri"/>
              </a:rPr>
              <a:t>MEDIUM-COST ACTIONS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16" descr="A collage of different fields&#10;&#10;Description automatically generated"/>
          <p:cNvPicPr preferRelativeResize="0"/>
          <p:nvPr/>
        </p:nvPicPr>
        <p:blipFill rotWithShape="1">
          <a:blip r:embed="rId3">
            <a:alphaModFix/>
          </a:blip>
          <a:srcRect/>
          <a:stretch/>
        </p:blipFill>
        <p:spPr>
          <a:xfrm>
            <a:off x="6112452" y="357620"/>
            <a:ext cx="4629150" cy="4736524"/>
          </a:xfrm>
          <a:prstGeom prst="rect">
            <a:avLst/>
          </a:prstGeom>
          <a:noFill/>
          <a:ln>
            <a:noFill/>
          </a:ln>
        </p:spPr>
      </p:pic>
      <p:pic>
        <p:nvPicPr>
          <p:cNvPr id="237" name="Google Shape;237;p16" descr="A colorful background with black yellow and blue&#10;&#10;Description automatically generated"/>
          <p:cNvPicPr preferRelativeResize="0"/>
          <p:nvPr/>
        </p:nvPicPr>
        <p:blipFill rotWithShape="1">
          <a:blip r:embed="rId4">
            <a:alphaModFix/>
          </a:blip>
          <a:srcRect l="34052" r="14293" b="31776"/>
          <a:stretch/>
        </p:blipFill>
        <p:spPr>
          <a:xfrm>
            <a:off x="-27582" y="5444875"/>
            <a:ext cx="12245092" cy="1414751"/>
          </a:xfrm>
          <a:prstGeom prst="rect">
            <a:avLst/>
          </a:prstGeom>
          <a:noFill/>
          <a:ln>
            <a:noFill/>
          </a:ln>
        </p:spPr>
      </p:pic>
      <p:sp>
        <p:nvSpPr>
          <p:cNvPr id="238" name="Google Shape;238;p16"/>
          <p:cNvSpPr txBox="1"/>
          <p:nvPr/>
        </p:nvSpPr>
        <p:spPr>
          <a:xfrm>
            <a:off x="831688" y="2474146"/>
            <a:ext cx="5046045" cy="2606011"/>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Water savings come from resting different fields on a rotating basis </a:t>
            </a: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a:p>
            <a:pPr marL="685800" marR="0" lvl="1" indent="-228600" algn="l" defTabSz="914400" rtl="0" eaLnBrk="1" fontAlgn="auto" latinLnBrk="0" hangingPunct="1">
              <a:lnSpc>
                <a:spcPct val="90000"/>
              </a:lnSpc>
              <a:spcBef>
                <a:spcPts val="1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Permanent </a:t>
            </a: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685800" marR="0" lvl="1" indent="-228600" algn="l" defTabSz="914400" rtl="0" eaLnBrk="1" fontAlgn="auto" latinLnBrk="0" hangingPunct="1">
              <a:lnSpc>
                <a:spcPct val="90000"/>
              </a:lnSpc>
              <a:spcBef>
                <a:spcPts val="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Obligatory </a:t>
            </a: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685800" marR="0" lvl="1" indent="-228600" algn="l" defTabSz="914400" rtl="0" eaLnBrk="1" fontAlgn="auto" latinLnBrk="0" hangingPunct="1">
              <a:lnSpc>
                <a:spcPct val="90000"/>
              </a:lnSpc>
              <a:spcBef>
                <a:spcPts val="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Low cost to public, medium cost to individual growers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685800" marR="0" lvl="1" indent="-228600" algn="l" defTabSz="914400" rtl="0" eaLnBrk="1" fontAlgn="auto" latinLnBrk="0" hangingPunct="1">
              <a:lnSpc>
                <a:spcPct val="90000"/>
              </a:lnSpc>
              <a:spcBef>
                <a:spcPts val="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Recurring benefit every year </a:t>
            </a: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39" name="Google Shape;239;p16"/>
          <p:cNvSpPr txBox="1"/>
          <p:nvPr/>
        </p:nvSpPr>
        <p:spPr>
          <a:xfrm>
            <a:off x="831273" y="935862"/>
            <a:ext cx="5278582" cy="1396126"/>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90000"/>
              </a:lnSpc>
              <a:spcBef>
                <a:spcPts val="0"/>
              </a:spcBef>
              <a:spcAft>
                <a:spcPts val="0"/>
              </a:spcAft>
              <a:buClr>
                <a:srgbClr val="106381"/>
              </a:buClr>
              <a:buSzPts val="4800"/>
              <a:buFont typeface="Arial"/>
              <a:buNone/>
              <a:tabLst/>
              <a:defRPr/>
            </a:pPr>
            <a:r>
              <a:rPr kumimoji="0" lang="en-US" sz="4800" b="0" i="0" u="none" strike="noStrike" kern="0" cap="none" spc="0" normalizeH="0" baseline="0" noProof="0">
                <a:ln>
                  <a:noFill/>
                </a:ln>
                <a:solidFill>
                  <a:srgbClr val="106381"/>
                </a:solidFill>
                <a:effectLst/>
                <a:uLnTx/>
                <a:uFillTx/>
                <a:latin typeface="Arial"/>
                <a:ea typeface="Arial"/>
                <a:cs typeface="Arial"/>
                <a:sym typeface="Arial"/>
              </a:rPr>
              <a:t>Rotational Fallowing</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16"/>
          <p:cNvSpPr txBox="1"/>
          <p:nvPr/>
        </p:nvSpPr>
        <p:spPr>
          <a:xfrm>
            <a:off x="7287161" y="4793673"/>
            <a:ext cx="4553856" cy="584775"/>
          </a:xfrm>
          <a:prstGeom prst="rect">
            <a:avLst/>
          </a:prstGeom>
          <a:solidFill>
            <a:srgbClr val="A8DAD7"/>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106381"/>
                </a:solidFill>
                <a:effectLst/>
                <a:uLnTx/>
                <a:uFillTx/>
                <a:latin typeface="Calibri"/>
                <a:ea typeface="Calibri"/>
                <a:cs typeface="Calibri"/>
                <a:sym typeface="Calibri"/>
              </a:rPr>
              <a:t>MEDIUM-COST ACTIONS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17" descr="A colorful background with black yellow and blue&#10;&#10;Description automatically generated"/>
          <p:cNvPicPr preferRelativeResize="0"/>
          <p:nvPr/>
        </p:nvPicPr>
        <p:blipFill rotWithShape="1">
          <a:blip r:embed="rId3">
            <a:alphaModFix/>
          </a:blip>
          <a:srcRect l="34052" r="14293" b="31776"/>
          <a:stretch/>
        </p:blipFill>
        <p:spPr>
          <a:xfrm>
            <a:off x="-27582" y="5444875"/>
            <a:ext cx="12245092" cy="1414751"/>
          </a:xfrm>
          <a:prstGeom prst="rect">
            <a:avLst/>
          </a:prstGeom>
          <a:noFill/>
          <a:ln>
            <a:noFill/>
          </a:ln>
        </p:spPr>
      </p:pic>
      <p:sp>
        <p:nvSpPr>
          <p:cNvPr id="246" name="Google Shape;246;p17"/>
          <p:cNvSpPr txBox="1"/>
          <p:nvPr/>
        </p:nvSpPr>
        <p:spPr>
          <a:xfrm>
            <a:off x="838200" y="2291786"/>
            <a:ext cx="5039533" cy="32061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Water savings come from resting different fields on a rotating basis. All growers fund a “bank” that reimburses fallowing costs. </a:t>
            </a: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a:p>
            <a:pPr marL="685800" marR="0" lvl="1" indent="-228600" algn="l" defTabSz="914400" rtl="0" eaLnBrk="1" fontAlgn="auto" latinLnBrk="0" hangingPunct="1">
              <a:lnSpc>
                <a:spcPct val="90000"/>
              </a:lnSpc>
              <a:spcBef>
                <a:spcPts val="1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Temporary or Permanent </a:t>
            </a: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685800" marR="0" lvl="1" indent="-228600" algn="l" defTabSz="914400" rtl="0" eaLnBrk="1" fontAlgn="auto" latinLnBrk="0" hangingPunct="1">
              <a:lnSpc>
                <a:spcPct val="90000"/>
              </a:lnSpc>
              <a:spcBef>
                <a:spcPts val="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Voluntary fallowing </a:t>
            </a: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685800" marR="0" lvl="1" indent="-228600" algn="l" defTabSz="914400" rtl="0" eaLnBrk="1" fontAlgn="auto" latinLnBrk="0" hangingPunct="1">
              <a:lnSpc>
                <a:spcPct val="90000"/>
              </a:lnSpc>
              <a:spcBef>
                <a:spcPts val="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Medium cost to public and individual growers </a:t>
            </a: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685800" marR="0" lvl="1" indent="-228600" algn="l" defTabSz="914400" rtl="0" eaLnBrk="1" fontAlgn="auto" latinLnBrk="0" hangingPunct="1">
              <a:lnSpc>
                <a:spcPct val="90000"/>
              </a:lnSpc>
              <a:spcBef>
                <a:spcPts val="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Variable benefit every year </a:t>
            </a: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47" name="Google Shape;247;p17"/>
          <p:cNvSpPr txBox="1"/>
          <p:nvPr/>
        </p:nvSpPr>
        <p:spPr>
          <a:xfrm>
            <a:off x="838200" y="1129825"/>
            <a:ext cx="5264728" cy="1035908"/>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90000"/>
              </a:lnSpc>
              <a:spcBef>
                <a:spcPts val="0"/>
              </a:spcBef>
              <a:spcAft>
                <a:spcPts val="0"/>
              </a:spcAft>
              <a:buClr>
                <a:srgbClr val="106381"/>
              </a:buClr>
              <a:buSzPts val="4800"/>
              <a:buFont typeface="Arial"/>
              <a:buNone/>
              <a:tabLst/>
              <a:defRPr/>
            </a:pPr>
            <a:r>
              <a:rPr kumimoji="0" lang="en-US" sz="4800" b="0" i="0" u="none" strike="noStrike" kern="0" cap="none" spc="0" normalizeH="0" baseline="0" noProof="0">
                <a:ln>
                  <a:noFill/>
                </a:ln>
                <a:solidFill>
                  <a:srgbClr val="106381"/>
                </a:solidFill>
                <a:effectLst/>
                <a:uLnTx/>
                <a:uFillTx/>
                <a:latin typeface="Arial"/>
                <a:ea typeface="Arial"/>
                <a:cs typeface="Arial"/>
                <a:sym typeface="Arial"/>
              </a:rPr>
              <a:t>Fallow Bank</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48;p17"/>
          <p:cNvSpPr txBox="1"/>
          <p:nvPr/>
        </p:nvSpPr>
        <p:spPr>
          <a:xfrm>
            <a:off x="7287161" y="4793673"/>
            <a:ext cx="4553856" cy="584775"/>
          </a:xfrm>
          <a:prstGeom prst="rect">
            <a:avLst/>
          </a:prstGeom>
          <a:solidFill>
            <a:srgbClr val="A8DAD7"/>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106381"/>
                </a:solidFill>
                <a:effectLst/>
                <a:uLnTx/>
                <a:uFillTx/>
                <a:latin typeface="Calibri"/>
                <a:ea typeface="Calibri"/>
                <a:cs typeface="Calibri"/>
                <a:sym typeface="Calibri"/>
              </a:rPr>
              <a:t>MEDIUM-COST ACTIONS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17"/>
          <p:cNvSpPr/>
          <p:nvPr/>
        </p:nvSpPr>
        <p:spPr>
          <a:xfrm rot="909351">
            <a:off x="6676587" y="1017395"/>
            <a:ext cx="3531494" cy="3450263"/>
          </a:xfrm>
          <a:prstGeom prst="pie">
            <a:avLst>
              <a:gd name="adj1" fmla="val 850766"/>
              <a:gd name="adj2" fmla="val 8087410"/>
            </a:avLst>
          </a:prstGeom>
          <a:blipFill rotWithShape="1">
            <a:blip r:embed="rId4">
              <a:alphaModFix/>
            </a:blip>
            <a:stretch>
              <a:fillRect/>
            </a:stretch>
          </a:blip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0" name="Google Shape;250;p17"/>
          <p:cNvSpPr/>
          <p:nvPr/>
        </p:nvSpPr>
        <p:spPr>
          <a:xfrm>
            <a:off x="6627281" y="851321"/>
            <a:ext cx="3431689" cy="3478999"/>
          </a:xfrm>
          <a:prstGeom prst="pie">
            <a:avLst>
              <a:gd name="adj1" fmla="val 9011390"/>
              <a:gd name="adj2" fmla="val 16250144"/>
            </a:avLst>
          </a:prstGeom>
          <a:blipFill rotWithShape="1">
            <a:blip r:embed="rId5">
              <a:alphaModFix/>
            </a:blip>
            <a:stretch>
              <a:fillRect/>
            </a:stretch>
          </a:blip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1" name="Google Shape;251;p17"/>
          <p:cNvSpPr/>
          <p:nvPr/>
        </p:nvSpPr>
        <p:spPr>
          <a:xfrm>
            <a:off x="6814099" y="848371"/>
            <a:ext cx="3470782" cy="3457484"/>
          </a:xfrm>
          <a:prstGeom prst="pie">
            <a:avLst>
              <a:gd name="adj1" fmla="val 16190796"/>
              <a:gd name="adj2" fmla="val 1885297"/>
            </a:avLst>
          </a:prstGeom>
          <a:blipFill rotWithShape="1">
            <a:blip r:embed="rId6">
              <a:alphaModFix/>
            </a:blip>
            <a:stretch>
              <a:fillRect/>
            </a:stretch>
          </a:blip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252" name="Google Shape;252;p17" descr="Dollar Sign PNG Image - PurePNG | Free transparent CC0 PNG Image Library"/>
          <p:cNvPicPr preferRelativeResize="0"/>
          <p:nvPr/>
        </p:nvPicPr>
        <p:blipFill rotWithShape="1">
          <a:blip r:embed="rId7">
            <a:alphaModFix/>
          </a:blip>
          <a:srcRect/>
          <a:stretch/>
        </p:blipFill>
        <p:spPr>
          <a:xfrm>
            <a:off x="8946172" y="1464941"/>
            <a:ext cx="796362" cy="1135408"/>
          </a:xfrm>
          <a:prstGeom prst="rect">
            <a:avLst/>
          </a:prstGeom>
          <a:noFill/>
          <a:ln>
            <a:noFill/>
          </a:ln>
        </p:spPr>
      </p:pic>
      <p:pic>
        <p:nvPicPr>
          <p:cNvPr id="253" name="Google Shape;253;p17" descr="Dollar Sign PNG Image - PurePNG | Free transparent CC0 PNG Image Library"/>
          <p:cNvPicPr preferRelativeResize="0"/>
          <p:nvPr/>
        </p:nvPicPr>
        <p:blipFill rotWithShape="1">
          <a:blip r:embed="rId7">
            <a:alphaModFix/>
          </a:blip>
          <a:srcRect/>
          <a:stretch/>
        </p:blipFill>
        <p:spPr>
          <a:xfrm>
            <a:off x="8044153" y="3142454"/>
            <a:ext cx="796362" cy="1135408"/>
          </a:xfrm>
          <a:prstGeom prst="rect">
            <a:avLst/>
          </a:prstGeom>
          <a:noFill/>
          <a:ln>
            <a:noFill/>
          </a:ln>
        </p:spPr>
      </p:pic>
      <p:pic>
        <p:nvPicPr>
          <p:cNvPr id="254" name="Google Shape;254;p17" descr="Dollar Sign PNG Image - PurePNG | Free transparent CC0 PNG Image Library"/>
          <p:cNvPicPr preferRelativeResize="0"/>
          <p:nvPr/>
        </p:nvPicPr>
        <p:blipFill rotWithShape="1">
          <a:blip r:embed="rId7">
            <a:alphaModFix/>
          </a:blip>
          <a:srcRect/>
          <a:stretch/>
        </p:blipFill>
        <p:spPr>
          <a:xfrm>
            <a:off x="7072185" y="1464941"/>
            <a:ext cx="796362" cy="113540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18" descr="A colorful background with black yellow and blue&#10;&#10;Description automatically generated"/>
          <p:cNvPicPr preferRelativeResize="0"/>
          <p:nvPr/>
        </p:nvPicPr>
        <p:blipFill rotWithShape="1">
          <a:blip r:embed="rId3">
            <a:alphaModFix/>
          </a:blip>
          <a:srcRect l="34052" r="14293" b="31776"/>
          <a:stretch/>
        </p:blipFill>
        <p:spPr>
          <a:xfrm>
            <a:off x="-27582" y="5444875"/>
            <a:ext cx="12245092" cy="1414751"/>
          </a:xfrm>
          <a:prstGeom prst="rect">
            <a:avLst/>
          </a:prstGeom>
          <a:noFill/>
          <a:ln>
            <a:noFill/>
          </a:ln>
        </p:spPr>
      </p:pic>
      <p:sp>
        <p:nvSpPr>
          <p:cNvPr id="260" name="Google Shape;260;p18"/>
          <p:cNvSpPr txBox="1"/>
          <p:nvPr/>
        </p:nvSpPr>
        <p:spPr>
          <a:xfrm>
            <a:off x="838200" y="2369940"/>
            <a:ext cx="5039533" cy="288699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Water savings come from permanently stopping irrigation on certain parcels </a:t>
            </a: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a:p>
            <a:pPr marL="685800" marR="0" lvl="1" indent="-228600" algn="l" defTabSz="914400" rtl="0" eaLnBrk="1" fontAlgn="auto" latinLnBrk="0" hangingPunct="1">
              <a:lnSpc>
                <a:spcPct val="90000"/>
              </a:lnSpc>
              <a:spcBef>
                <a:spcPts val="1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Permanent </a:t>
            </a: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685800" marR="0" lvl="1" indent="-228600" algn="l" defTabSz="914400" rtl="0" eaLnBrk="1" fontAlgn="auto" latinLnBrk="0" hangingPunct="1">
              <a:lnSpc>
                <a:spcPct val="90000"/>
              </a:lnSpc>
              <a:spcBef>
                <a:spcPts val="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Voluntary </a:t>
            </a: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685800" marR="0" lvl="1" indent="-228600" algn="l" defTabSz="914400" rtl="0" eaLnBrk="1" fontAlgn="auto" latinLnBrk="0" hangingPunct="1">
              <a:lnSpc>
                <a:spcPct val="90000"/>
              </a:lnSpc>
              <a:spcBef>
                <a:spcPts val="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High cost – land must be bought or otherwise be compensated for </a:t>
            </a: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685800" marR="0" lvl="1" indent="-228600" algn="l" defTabSz="914400" rtl="0" eaLnBrk="1" fontAlgn="auto" latinLnBrk="0" hangingPunct="1">
              <a:lnSpc>
                <a:spcPct val="90000"/>
              </a:lnSpc>
              <a:spcBef>
                <a:spcPts val="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Recurring and benefit every year </a:t>
            </a: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61" name="Google Shape;261;p18"/>
          <p:cNvSpPr txBox="1"/>
          <p:nvPr/>
        </p:nvSpPr>
        <p:spPr>
          <a:xfrm>
            <a:off x="838200" y="1129825"/>
            <a:ext cx="5264728" cy="1035908"/>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90000"/>
              </a:lnSpc>
              <a:spcBef>
                <a:spcPts val="0"/>
              </a:spcBef>
              <a:spcAft>
                <a:spcPts val="0"/>
              </a:spcAft>
              <a:buClr>
                <a:srgbClr val="106381"/>
              </a:buClr>
              <a:buSzPts val="4800"/>
              <a:buFont typeface="Arial"/>
              <a:buNone/>
              <a:tabLst/>
              <a:defRPr/>
            </a:pPr>
            <a:r>
              <a:rPr kumimoji="0" lang="en-US" sz="4800" b="0" i="0" u="none" strike="noStrike" kern="0" cap="none" spc="0" normalizeH="0" baseline="0" noProof="0">
                <a:ln>
                  <a:noFill/>
                </a:ln>
                <a:solidFill>
                  <a:srgbClr val="106381"/>
                </a:solidFill>
                <a:effectLst/>
                <a:uLnTx/>
                <a:uFillTx/>
                <a:latin typeface="Arial"/>
                <a:ea typeface="Arial"/>
                <a:cs typeface="Arial"/>
                <a:sym typeface="Arial"/>
              </a:rPr>
              <a:t>Repurpose/Retire Agricultural Land</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62" name="Google Shape;262;p18" descr="A person and person walking on a path&#10;&#10;Description automatically generated"/>
          <p:cNvPicPr preferRelativeResize="0"/>
          <p:nvPr/>
        </p:nvPicPr>
        <p:blipFill rotWithShape="1">
          <a:blip r:embed="rId4">
            <a:alphaModFix/>
          </a:blip>
          <a:srcRect l="27314" r="152" b="207"/>
          <a:stretch/>
        </p:blipFill>
        <p:spPr>
          <a:xfrm>
            <a:off x="6758854" y="1126982"/>
            <a:ext cx="4092136" cy="4146845"/>
          </a:xfrm>
          <a:prstGeom prst="ellipse">
            <a:avLst/>
          </a:prstGeom>
          <a:noFill/>
          <a:ln>
            <a:noFill/>
          </a:ln>
        </p:spPr>
      </p:pic>
      <p:sp>
        <p:nvSpPr>
          <p:cNvPr id="263" name="Google Shape;263;p18"/>
          <p:cNvSpPr txBox="1"/>
          <p:nvPr/>
        </p:nvSpPr>
        <p:spPr>
          <a:xfrm>
            <a:off x="8132288" y="838200"/>
            <a:ext cx="3681020" cy="584775"/>
          </a:xfrm>
          <a:prstGeom prst="rect">
            <a:avLst/>
          </a:prstGeom>
          <a:solidFill>
            <a:srgbClr val="A8DAD7"/>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106381"/>
                </a:solidFill>
                <a:effectLst/>
                <a:uLnTx/>
                <a:uFillTx/>
                <a:latin typeface="Calibri"/>
                <a:ea typeface="Calibri"/>
                <a:cs typeface="Calibri"/>
                <a:sym typeface="Calibri"/>
              </a:rPr>
              <a:t>HIGH-COST ACTIONS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20" descr="A water flowing out of a pipe&#10;&#10;Description automatically generated"/>
          <p:cNvPicPr preferRelativeResize="0"/>
          <p:nvPr/>
        </p:nvPicPr>
        <p:blipFill rotWithShape="1">
          <a:blip r:embed="rId3">
            <a:alphaModFix/>
          </a:blip>
          <a:srcRect l="34083" t="-467" r="-299" b="2480"/>
          <a:stretch/>
        </p:blipFill>
        <p:spPr>
          <a:xfrm>
            <a:off x="6037986" y="627628"/>
            <a:ext cx="3537548" cy="3573651"/>
          </a:xfrm>
          <a:prstGeom prst="ellipse">
            <a:avLst/>
          </a:prstGeom>
          <a:noFill/>
          <a:ln>
            <a:noFill/>
          </a:ln>
        </p:spPr>
      </p:pic>
      <p:pic>
        <p:nvPicPr>
          <p:cNvPr id="270" name="Google Shape;270;p20" descr="A colorful background with black yellow and blue&#10;&#10;Description automatically generated"/>
          <p:cNvPicPr preferRelativeResize="0"/>
          <p:nvPr/>
        </p:nvPicPr>
        <p:blipFill rotWithShape="1">
          <a:blip r:embed="rId4">
            <a:alphaModFix/>
          </a:blip>
          <a:srcRect l="34052" r="14293" b="31776"/>
          <a:stretch/>
        </p:blipFill>
        <p:spPr>
          <a:xfrm>
            <a:off x="-27582" y="5444875"/>
            <a:ext cx="12245092" cy="1414751"/>
          </a:xfrm>
          <a:prstGeom prst="rect">
            <a:avLst/>
          </a:prstGeom>
          <a:noFill/>
          <a:ln>
            <a:noFill/>
          </a:ln>
        </p:spPr>
      </p:pic>
      <p:sp>
        <p:nvSpPr>
          <p:cNvPr id="271" name="Google Shape;271;p20"/>
          <p:cNvSpPr txBox="1"/>
          <p:nvPr/>
        </p:nvSpPr>
        <p:spPr>
          <a:xfrm>
            <a:off x="812149" y="2382968"/>
            <a:ext cx="5065584" cy="258370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Water savings come from economic incentive to reduce water use </a:t>
            </a: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a:p>
            <a:pPr marL="685800" marR="0" lvl="1" indent="-228600" algn="l" defTabSz="914400" rtl="0" eaLnBrk="1" fontAlgn="auto" latinLnBrk="0" hangingPunct="1">
              <a:lnSpc>
                <a:spcPct val="90000"/>
              </a:lnSpc>
              <a:spcBef>
                <a:spcPts val="1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Permanent or Temporary (but difficult) </a:t>
            </a: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685800" marR="0" lvl="1" indent="-228600" algn="l" defTabSz="914400" rtl="0" eaLnBrk="1" fontAlgn="auto" latinLnBrk="0" hangingPunct="1">
              <a:lnSpc>
                <a:spcPct val="90000"/>
              </a:lnSpc>
              <a:spcBef>
                <a:spcPts val="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Obligatory </a:t>
            </a: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685800" marR="0" lvl="1" indent="-228600" algn="l" defTabSz="914400" rtl="0" eaLnBrk="1" fontAlgn="auto" latinLnBrk="0" hangingPunct="1">
              <a:lnSpc>
                <a:spcPct val="90000"/>
              </a:lnSpc>
              <a:spcBef>
                <a:spcPts val="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High cost for managing program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685800" marR="0" lvl="1" indent="-228600" algn="l" defTabSz="914400" rtl="0" eaLnBrk="1" fontAlgn="auto" latinLnBrk="0" hangingPunct="1">
              <a:lnSpc>
                <a:spcPct val="90000"/>
              </a:lnSpc>
              <a:spcBef>
                <a:spcPts val="500"/>
              </a:spcBef>
              <a:spcAft>
                <a:spcPts val="0"/>
              </a:spcAft>
              <a:buClr>
                <a:srgbClr val="000000"/>
              </a:buClr>
              <a:buSzPts val="2000"/>
              <a:buFont typeface="Arial"/>
              <a:buChar char="•"/>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Recurring and potentially high benefit every year </a:t>
            </a: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2" name="Google Shape;272;p20"/>
          <p:cNvSpPr txBox="1"/>
          <p:nvPr/>
        </p:nvSpPr>
        <p:spPr>
          <a:xfrm>
            <a:off x="838200" y="1129825"/>
            <a:ext cx="5264728" cy="1035908"/>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90000"/>
              </a:lnSpc>
              <a:spcBef>
                <a:spcPts val="0"/>
              </a:spcBef>
              <a:spcAft>
                <a:spcPts val="0"/>
              </a:spcAft>
              <a:buClr>
                <a:srgbClr val="106381"/>
              </a:buClr>
              <a:buSzPts val="4800"/>
              <a:buFont typeface="Arial"/>
              <a:buNone/>
              <a:tabLst/>
              <a:defRPr/>
            </a:pPr>
            <a:r>
              <a:rPr kumimoji="0" lang="en-US" sz="4800" b="0" i="0" u="none" strike="noStrike" kern="0" cap="none" spc="0" normalizeH="0" baseline="0" noProof="0">
                <a:ln>
                  <a:noFill/>
                </a:ln>
                <a:solidFill>
                  <a:srgbClr val="106381"/>
                </a:solidFill>
                <a:effectLst/>
                <a:uLnTx/>
                <a:uFillTx/>
                <a:latin typeface="Arial"/>
                <a:ea typeface="Arial"/>
                <a:cs typeface="Arial"/>
                <a:sym typeface="Arial"/>
              </a:rPr>
              <a:t>Tiered Extraction Fees</a:t>
            </a:r>
            <a:endParaRPr kumimoji="0" sz="4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3" name="Google Shape;273;p20"/>
          <p:cNvSpPr txBox="1"/>
          <p:nvPr/>
        </p:nvSpPr>
        <p:spPr>
          <a:xfrm>
            <a:off x="8132288" y="838200"/>
            <a:ext cx="3681020" cy="584775"/>
          </a:xfrm>
          <a:prstGeom prst="rect">
            <a:avLst/>
          </a:prstGeom>
          <a:solidFill>
            <a:srgbClr val="A8DAD7"/>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106381"/>
                </a:solidFill>
                <a:effectLst/>
                <a:uLnTx/>
                <a:uFillTx/>
                <a:latin typeface="Calibri"/>
                <a:ea typeface="Calibri"/>
                <a:cs typeface="Calibri"/>
                <a:sym typeface="Calibri"/>
              </a:rPr>
              <a:t>HIGH-COST ACTIONS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74" name="Google Shape;274;p20" descr="A blue and orange graph with white text&#10;&#10;Description automatically generated"/>
          <p:cNvPicPr preferRelativeResize="0"/>
          <p:nvPr/>
        </p:nvPicPr>
        <p:blipFill rotWithShape="1">
          <a:blip r:embed="rId5">
            <a:alphaModFix/>
          </a:blip>
          <a:srcRect/>
          <a:stretch/>
        </p:blipFill>
        <p:spPr>
          <a:xfrm>
            <a:off x="7614806" y="3222914"/>
            <a:ext cx="4343400" cy="2219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7826D-114E-7D95-DE5A-CD3FE14936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B42553-0BF5-3B68-6A13-B244DC800B56}"/>
              </a:ext>
            </a:extLst>
          </p:cNvPr>
          <p:cNvSpPr>
            <a:spLocks noGrp="1"/>
          </p:cNvSpPr>
          <p:nvPr>
            <p:ph type="title"/>
          </p:nvPr>
        </p:nvSpPr>
        <p:spPr>
          <a:xfrm>
            <a:off x="838200" y="365126"/>
            <a:ext cx="10515600" cy="429532"/>
          </a:xfrm>
        </p:spPr>
        <p:txBody>
          <a:bodyPr>
            <a:normAutofit fontScale="90000"/>
          </a:bodyPr>
          <a:lstStyle/>
          <a:p>
            <a:pPr algn="ctr"/>
            <a:r>
              <a:rPr lang="en-US" dirty="0">
                <a:solidFill>
                  <a:srgbClr val="036080"/>
                </a:solidFill>
              </a:rPr>
              <a:t>Survey Results</a:t>
            </a:r>
          </a:p>
        </p:txBody>
      </p:sp>
      <p:pic>
        <p:nvPicPr>
          <p:cNvPr id="2052" name="Picture 4" descr="Forms response chart. Question title: Q1. Did you review the October 2022 DM Workshop video and Spring 2024 Workshop videos?. Number of responses: 10 responses.">
            <a:extLst>
              <a:ext uri="{FF2B5EF4-FFF2-40B4-BE49-F238E27FC236}">
                <a16:creationId xmlns:a16="http://schemas.microsoft.com/office/drawing/2014/main" id="{2EB414BF-75AF-3386-121B-58BBDAA9432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9200"/>
          <a:stretch/>
        </p:blipFill>
        <p:spPr bwMode="auto">
          <a:xfrm>
            <a:off x="0" y="1064305"/>
            <a:ext cx="12395707" cy="4729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757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9858A-2D5F-DE7F-37D9-86622D7128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F756FA-EF07-ED7A-A91A-DA3DFF0215DD}"/>
              </a:ext>
            </a:extLst>
          </p:cNvPr>
          <p:cNvSpPr>
            <a:spLocks noGrp="1"/>
          </p:cNvSpPr>
          <p:nvPr>
            <p:ph type="title"/>
          </p:nvPr>
        </p:nvSpPr>
        <p:spPr>
          <a:xfrm>
            <a:off x="838200" y="365126"/>
            <a:ext cx="10515600" cy="429532"/>
          </a:xfrm>
        </p:spPr>
        <p:txBody>
          <a:bodyPr>
            <a:normAutofit fontScale="90000"/>
          </a:bodyPr>
          <a:lstStyle/>
          <a:p>
            <a:pPr algn="ctr"/>
            <a:r>
              <a:rPr lang="en-US" dirty="0">
                <a:solidFill>
                  <a:srgbClr val="036080"/>
                </a:solidFill>
              </a:rPr>
              <a:t>Survey Results</a:t>
            </a:r>
          </a:p>
        </p:txBody>
      </p:sp>
      <p:pic>
        <p:nvPicPr>
          <p:cNvPr id="2050" name="Picture 2" descr="Forms response chart. Question title: Q2  When we speak of uncertainty conditions , we mean the range of conditions that do and could occur in the Salinas Valley Basin as a result of climate factors. What uncertainty conditions apply most to your subbasin? (Select all that apply) . Number of responses: 10 responses.">
            <a:extLst>
              <a:ext uri="{FF2B5EF4-FFF2-40B4-BE49-F238E27FC236}">
                <a16:creationId xmlns:a16="http://schemas.microsoft.com/office/drawing/2014/main" id="{FF082112-E3F0-800D-810C-4C5AC2835A0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4411" b="7607"/>
          <a:stretch/>
        </p:blipFill>
        <p:spPr bwMode="auto">
          <a:xfrm>
            <a:off x="277435" y="1868584"/>
            <a:ext cx="11637130" cy="41947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4538DE9-A029-C11F-A026-A139B5315248}"/>
              </a:ext>
            </a:extLst>
          </p:cNvPr>
          <p:cNvSpPr txBox="1"/>
          <p:nvPr/>
        </p:nvSpPr>
        <p:spPr>
          <a:xfrm>
            <a:off x="424542" y="1157097"/>
            <a:ext cx="10994571" cy="523220"/>
          </a:xfrm>
          <a:prstGeom prst="rect">
            <a:avLst/>
          </a:prstGeom>
          <a:noFill/>
        </p:spPr>
        <p:txBody>
          <a:bodyPr wrap="square">
            <a:spAutoFit/>
          </a:bodyPr>
          <a:lstStyle/>
          <a:p>
            <a:r>
              <a:rPr lang="en-US" sz="2800" b="0" i="0" dirty="0">
                <a:solidFill>
                  <a:srgbClr val="202124"/>
                </a:solidFill>
                <a:effectLst/>
                <a:latin typeface="Roboto" panose="02000000000000000000" pitchFamily="2" charset="0"/>
              </a:rPr>
              <a:t>Q2  What uncertainty conditions apply most to your subbasin? </a:t>
            </a:r>
            <a:endParaRPr lang="en-US" sz="2800" dirty="0"/>
          </a:p>
        </p:txBody>
      </p:sp>
    </p:spTree>
    <p:extLst>
      <p:ext uri="{BB962C8B-B14F-4D97-AF65-F5344CB8AC3E}">
        <p14:creationId xmlns:p14="http://schemas.microsoft.com/office/powerpoint/2010/main" val="2905543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758DB-858D-5B4B-8E27-D08D81C2448F}"/>
              </a:ext>
            </a:extLst>
          </p:cNvPr>
          <p:cNvSpPr>
            <a:spLocks noGrp="1"/>
          </p:cNvSpPr>
          <p:nvPr>
            <p:ph type="title"/>
          </p:nvPr>
        </p:nvSpPr>
        <p:spPr>
          <a:xfrm>
            <a:off x="838200" y="365125"/>
            <a:ext cx="10515600" cy="560161"/>
          </a:xfrm>
        </p:spPr>
        <p:txBody>
          <a:bodyPr>
            <a:normAutofit fontScale="90000"/>
          </a:bodyPr>
          <a:lstStyle/>
          <a:p>
            <a:pPr algn="ctr"/>
            <a:r>
              <a:rPr lang="en-US" dirty="0">
                <a:solidFill>
                  <a:srgbClr val="036080"/>
                </a:solidFill>
              </a:rPr>
              <a:t>Survey Results</a:t>
            </a:r>
          </a:p>
        </p:txBody>
      </p:sp>
      <p:sp>
        <p:nvSpPr>
          <p:cNvPr id="3" name="Content Placeholder 2">
            <a:extLst>
              <a:ext uri="{FF2B5EF4-FFF2-40B4-BE49-F238E27FC236}">
                <a16:creationId xmlns:a16="http://schemas.microsoft.com/office/drawing/2014/main" id="{30DF013F-B2F3-5E40-8210-57F0639FE0E9}"/>
              </a:ext>
            </a:extLst>
          </p:cNvPr>
          <p:cNvSpPr>
            <a:spLocks noGrp="1"/>
          </p:cNvSpPr>
          <p:nvPr>
            <p:ph idx="1"/>
          </p:nvPr>
        </p:nvSpPr>
        <p:spPr>
          <a:xfrm>
            <a:off x="587829" y="1153886"/>
            <a:ext cx="10765971" cy="5338989"/>
          </a:xfrm>
        </p:spPr>
        <p:txBody>
          <a:bodyPr>
            <a:noAutofit/>
          </a:bodyPr>
          <a:lstStyle/>
          <a:p>
            <a:pPr marL="0" indent="0">
              <a:spcBef>
                <a:spcPts val="600"/>
              </a:spcBef>
              <a:spcAft>
                <a:spcPts val="1200"/>
              </a:spcAft>
              <a:buNone/>
            </a:pPr>
            <a:r>
              <a:rPr lang="en-US" b="0" i="0" dirty="0">
                <a:solidFill>
                  <a:srgbClr val="202124"/>
                </a:solidFill>
                <a:effectLst/>
                <a:latin typeface="Roboto" panose="02000000000000000000" pitchFamily="2" charset="0"/>
              </a:rPr>
              <a:t>Q3. Have any of these conditions caused negative impacts to groundwater users in your subbasin?</a:t>
            </a:r>
            <a:endParaRPr lang="en-US" b="1" dirty="0"/>
          </a:p>
          <a:p>
            <a:pPr lvl="1">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Groundwater Quality (5 of 10)</a:t>
            </a:r>
          </a:p>
          <a:p>
            <a:pPr lvl="2">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Arsenic Levels (4 of the 5)</a:t>
            </a:r>
          </a:p>
          <a:p>
            <a:pPr lvl="1">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Declining Groundwater Levels (5 of 10)</a:t>
            </a:r>
          </a:p>
          <a:p>
            <a:pPr lvl="2">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Well Production</a:t>
            </a:r>
          </a:p>
          <a:p>
            <a:pPr lvl="2">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Well Instability and Replacement</a:t>
            </a:r>
          </a:p>
          <a:p>
            <a:pPr lvl="1">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Recharge Infeasibility (2 of 10)</a:t>
            </a:r>
          </a:p>
          <a:p>
            <a:pPr lvl="1">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Seawater Intrusion (2 of 10)</a:t>
            </a:r>
          </a:p>
          <a:p>
            <a:pPr lvl="2">
              <a:spcBef>
                <a:spcPts val="600"/>
              </a:spcBef>
              <a:spcAft>
                <a:spcPts val="1200"/>
              </a:spcAft>
            </a:pPr>
            <a:endParaRPr lang="en-US" sz="2400" b="1" dirty="0"/>
          </a:p>
          <a:p>
            <a:pPr lvl="2">
              <a:spcBef>
                <a:spcPts val="600"/>
              </a:spcBef>
              <a:spcAft>
                <a:spcPts val="1200"/>
              </a:spcAft>
            </a:pPr>
            <a:endParaRPr lang="en-US" b="1" dirty="0"/>
          </a:p>
          <a:p>
            <a:pPr lvl="1">
              <a:spcBef>
                <a:spcPts val="600"/>
              </a:spcBef>
              <a:spcAft>
                <a:spcPts val="1200"/>
              </a:spcAft>
            </a:pPr>
            <a:endParaRPr lang="en-US" b="1" dirty="0"/>
          </a:p>
          <a:p>
            <a:pPr lvl="1">
              <a:spcBef>
                <a:spcPts val="600"/>
              </a:spcBef>
              <a:spcAft>
                <a:spcPts val="1200"/>
              </a:spcAft>
            </a:pPr>
            <a:endParaRPr lang="en-US" b="1" dirty="0"/>
          </a:p>
          <a:p>
            <a:pPr marL="457200" lvl="1" indent="0">
              <a:spcBef>
                <a:spcPts val="600"/>
              </a:spcBef>
              <a:spcAft>
                <a:spcPts val="1200"/>
              </a:spcAft>
              <a:buNone/>
            </a:pPr>
            <a:endParaRPr lang="en-US" b="1" dirty="0"/>
          </a:p>
          <a:p>
            <a:pPr marL="0" indent="0">
              <a:spcBef>
                <a:spcPts val="600"/>
              </a:spcBef>
              <a:spcAft>
                <a:spcPts val="1200"/>
              </a:spcAft>
              <a:buNone/>
            </a:pPr>
            <a:endParaRPr lang="en-US" b="1" dirty="0"/>
          </a:p>
          <a:p>
            <a:endParaRPr lang="en-US" sz="2400" b="1" dirty="0"/>
          </a:p>
          <a:p>
            <a:pPr marL="0" indent="0">
              <a:buNone/>
            </a:pPr>
            <a:br>
              <a:rPr lang="en-US" sz="2400" dirty="0"/>
            </a:br>
            <a:endParaRPr lang="en-US" sz="2400" dirty="0"/>
          </a:p>
          <a:p>
            <a:endParaRPr lang="en-US" dirty="0"/>
          </a:p>
        </p:txBody>
      </p:sp>
    </p:spTree>
    <p:extLst>
      <p:ext uri="{BB962C8B-B14F-4D97-AF65-F5344CB8AC3E}">
        <p14:creationId xmlns:p14="http://schemas.microsoft.com/office/powerpoint/2010/main" val="3097473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758DB-858D-5B4B-8E27-D08D81C2448F}"/>
              </a:ext>
            </a:extLst>
          </p:cNvPr>
          <p:cNvSpPr>
            <a:spLocks noGrp="1"/>
          </p:cNvSpPr>
          <p:nvPr>
            <p:ph type="title"/>
          </p:nvPr>
        </p:nvSpPr>
        <p:spPr>
          <a:xfrm>
            <a:off x="838200" y="365126"/>
            <a:ext cx="10515600" cy="603704"/>
          </a:xfrm>
        </p:spPr>
        <p:txBody>
          <a:bodyPr>
            <a:normAutofit fontScale="90000"/>
          </a:bodyPr>
          <a:lstStyle/>
          <a:p>
            <a:pPr algn="ctr"/>
            <a:r>
              <a:rPr lang="en-US" dirty="0">
                <a:solidFill>
                  <a:srgbClr val="036080"/>
                </a:solidFill>
              </a:rPr>
              <a:t>Survey Results</a:t>
            </a:r>
          </a:p>
        </p:txBody>
      </p:sp>
      <p:sp>
        <p:nvSpPr>
          <p:cNvPr id="3" name="Content Placeholder 2">
            <a:extLst>
              <a:ext uri="{FF2B5EF4-FFF2-40B4-BE49-F238E27FC236}">
                <a16:creationId xmlns:a16="http://schemas.microsoft.com/office/drawing/2014/main" id="{30DF013F-B2F3-5E40-8210-57F0639FE0E9}"/>
              </a:ext>
            </a:extLst>
          </p:cNvPr>
          <p:cNvSpPr>
            <a:spLocks noGrp="1"/>
          </p:cNvSpPr>
          <p:nvPr>
            <p:ph idx="1"/>
          </p:nvPr>
        </p:nvSpPr>
        <p:spPr>
          <a:xfrm>
            <a:off x="838200" y="1475467"/>
            <a:ext cx="10515600" cy="5382533"/>
          </a:xfrm>
        </p:spPr>
        <p:txBody>
          <a:bodyPr>
            <a:noAutofit/>
          </a:bodyPr>
          <a:lstStyle/>
          <a:p>
            <a:pPr marL="0" indent="0">
              <a:spcBef>
                <a:spcPts val="600"/>
              </a:spcBef>
              <a:spcAft>
                <a:spcPts val="1200"/>
              </a:spcAft>
              <a:buNone/>
              <a:defRPr/>
            </a:pPr>
            <a:r>
              <a:rPr kumimoji="0" lang="en-US"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Q3. Continued</a:t>
            </a:r>
            <a:endPar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lvl="1">
              <a:spcBef>
                <a:spcPts val="600"/>
              </a:spcBef>
              <a:spcAft>
                <a:spcPts val="1200"/>
              </a:spcAft>
            </a:pPr>
            <a:r>
              <a:rPr lang="en-US" sz="2800" dirty="0">
                <a:latin typeface="Roboto" panose="02000000000000000000" pitchFamily="2" charset="0"/>
                <a:ea typeface="Roboto" panose="02000000000000000000" pitchFamily="2" charset="0"/>
                <a:cs typeface="Roboto" panose="02000000000000000000" pitchFamily="2" charset="0"/>
              </a:rPr>
              <a:t>Governmental/Regulatory Implications / Politics (3 of 10)</a:t>
            </a:r>
          </a:p>
          <a:p>
            <a:pPr lvl="2">
              <a:spcBef>
                <a:spcPts val="600"/>
              </a:spcBef>
              <a:spcAft>
                <a:spcPts val="1200"/>
              </a:spcAft>
            </a:pPr>
            <a:r>
              <a:rPr lang="en-US" sz="2400" dirty="0">
                <a:latin typeface="Roboto" panose="02000000000000000000" pitchFamily="2" charset="0"/>
                <a:ea typeface="Roboto" panose="02000000000000000000" pitchFamily="2" charset="0"/>
                <a:cs typeface="Roboto" panose="02000000000000000000" pitchFamily="2" charset="0"/>
              </a:rPr>
              <a:t>County Planning Ordinances Re; land use / landscapes</a:t>
            </a:r>
          </a:p>
          <a:p>
            <a:pPr lvl="2">
              <a:spcBef>
                <a:spcPts val="600"/>
              </a:spcBef>
              <a:spcAft>
                <a:spcPts val="1200"/>
              </a:spcAft>
            </a:pPr>
            <a:r>
              <a:rPr lang="en-US" sz="2400" dirty="0">
                <a:latin typeface="Roboto" panose="02000000000000000000" pitchFamily="2" charset="0"/>
                <a:ea typeface="Roboto" panose="02000000000000000000" pitchFamily="2" charset="0"/>
                <a:cs typeface="Roboto" panose="02000000000000000000" pitchFamily="2" charset="0"/>
              </a:rPr>
              <a:t>Consolidation of/water management by private water companies</a:t>
            </a:r>
          </a:p>
          <a:p>
            <a:pPr lvl="2">
              <a:spcBef>
                <a:spcPts val="600"/>
              </a:spcBef>
              <a:spcAft>
                <a:spcPts val="1200"/>
              </a:spcAft>
            </a:pPr>
            <a:r>
              <a:rPr lang="en-US" sz="2400" dirty="0">
                <a:latin typeface="Roboto" panose="02000000000000000000" pitchFamily="2" charset="0"/>
                <a:ea typeface="Roboto" panose="02000000000000000000" pitchFamily="2" charset="0"/>
                <a:cs typeface="Roboto" panose="02000000000000000000" pitchFamily="2" charset="0"/>
              </a:rPr>
              <a:t>General governmental imposition</a:t>
            </a:r>
          </a:p>
          <a:p>
            <a:pPr lvl="1">
              <a:spcBef>
                <a:spcPts val="600"/>
              </a:spcBef>
              <a:spcAft>
                <a:spcPts val="1200"/>
              </a:spcAft>
            </a:pPr>
            <a:r>
              <a:rPr lang="en-US" sz="2800" dirty="0">
                <a:latin typeface="Roboto" panose="02000000000000000000" pitchFamily="2" charset="0"/>
                <a:ea typeface="Roboto" panose="02000000000000000000" pitchFamily="2" charset="0"/>
                <a:cs typeface="Roboto" panose="02000000000000000000" pitchFamily="2" charset="0"/>
              </a:rPr>
              <a:t>No Impacts Observed (1 of 10)</a:t>
            </a:r>
          </a:p>
          <a:p>
            <a:pPr marL="457200" lvl="1" indent="0">
              <a:spcBef>
                <a:spcPts val="600"/>
              </a:spcBef>
              <a:spcAft>
                <a:spcPts val="1200"/>
              </a:spcAft>
              <a:buNone/>
            </a:pPr>
            <a:endParaRPr lang="en-US" sz="2800" b="1" dirty="0"/>
          </a:p>
          <a:p>
            <a:pPr marL="457200" lvl="1" indent="0">
              <a:spcBef>
                <a:spcPts val="600"/>
              </a:spcBef>
              <a:spcAft>
                <a:spcPts val="1200"/>
              </a:spcAft>
              <a:buNone/>
            </a:pPr>
            <a:endParaRPr lang="en-US" b="1" dirty="0"/>
          </a:p>
          <a:p>
            <a:pPr lvl="1">
              <a:spcBef>
                <a:spcPts val="600"/>
              </a:spcBef>
              <a:spcAft>
                <a:spcPts val="1200"/>
              </a:spcAft>
            </a:pPr>
            <a:endParaRPr lang="en-US" b="1" dirty="0"/>
          </a:p>
          <a:p>
            <a:pPr marL="457200" lvl="1" indent="0">
              <a:spcBef>
                <a:spcPts val="600"/>
              </a:spcBef>
              <a:spcAft>
                <a:spcPts val="1200"/>
              </a:spcAft>
              <a:buNone/>
            </a:pPr>
            <a:endParaRPr lang="en-US" b="1" dirty="0"/>
          </a:p>
          <a:p>
            <a:pPr marL="0" indent="0">
              <a:spcBef>
                <a:spcPts val="600"/>
              </a:spcBef>
              <a:spcAft>
                <a:spcPts val="1200"/>
              </a:spcAft>
              <a:buNone/>
            </a:pPr>
            <a:endParaRPr lang="en-US" b="1" dirty="0"/>
          </a:p>
          <a:p>
            <a:endParaRPr lang="en-US" sz="2400" b="1" dirty="0"/>
          </a:p>
          <a:p>
            <a:pPr marL="0" indent="0">
              <a:buNone/>
            </a:pPr>
            <a:br>
              <a:rPr lang="en-US" sz="2400" dirty="0"/>
            </a:br>
            <a:endParaRPr lang="en-US" sz="2400" dirty="0"/>
          </a:p>
          <a:p>
            <a:endParaRPr lang="en-US" dirty="0"/>
          </a:p>
        </p:txBody>
      </p:sp>
    </p:spTree>
    <p:extLst>
      <p:ext uri="{BB962C8B-B14F-4D97-AF65-F5344CB8AC3E}">
        <p14:creationId xmlns:p14="http://schemas.microsoft.com/office/powerpoint/2010/main" val="1539562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FDB13-42DC-E3F6-73F8-426A6B22FF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4B3766-E60B-3ECB-9AF4-6E1AC17680F8}"/>
              </a:ext>
            </a:extLst>
          </p:cNvPr>
          <p:cNvSpPr>
            <a:spLocks noGrp="1"/>
          </p:cNvSpPr>
          <p:nvPr>
            <p:ph type="title"/>
          </p:nvPr>
        </p:nvSpPr>
        <p:spPr>
          <a:xfrm>
            <a:off x="838200" y="365125"/>
            <a:ext cx="10515600" cy="462189"/>
          </a:xfrm>
        </p:spPr>
        <p:txBody>
          <a:bodyPr>
            <a:normAutofit fontScale="90000"/>
          </a:bodyPr>
          <a:lstStyle/>
          <a:p>
            <a:pPr algn="ctr"/>
            <a:r>
              <a:rPr lang="en-US" dirty="0">
                <a:solidFill>
                  <a:srgbClr val="036080"/>
                </a:solidFill>
              </a:rPr>
              <a:t>Survey Results</a:t>
            </a:r>
          </a:p>
        </p:txBody>
      </p:sp>
      <p:pic>
        <p:nvPicPr>
          <p:cNvPr id="4098" name="Picture 2" descr="Forms response chart. Question title: Q4. Do any of the DM options discussed in the workshops seem feasible (even if not desirable) for your subbasin?&#10;. Number of responses: 10 responses.">
            <a:extLst>
              <a:ext uri="{FF2B5EF4-FFF2-40B4-BE49-F238E27FC236}">
                <a16:creationId xmlns:a16="http://schemas.microsoft.com/office/drawing/2014/main" id="{8B89E719-4716-94A0-83E1-6B27490EE15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472" b="8287"/>
          <a:stretch/>
        </p:blipFill>
        <p:spPr bwMode="auto">
          <a:xfrm>
            <a:off x="0" y="923698"/>
            <a:ext cx="11760276" cy="5009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135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758DB-858D-5B4B-8E27-D08D81C2448F}"/>
              </a:ext>
            </a:extLst>
          </p:cNvPr>
          <p:cNvSpPr>
            <a:spLocks noGrp="1"/>
          </p:cNvSpPr>
          <p:nvPr>
            <p:ph type="title"/>
          </p:nvPr>
        </p:nvSpPr>
        <p:spPr>
          <a:xfrm>
            <a:off x="838200" y="365126"/>
            <a:ext cx="10515600" cy="440418"/>
          </a:xfrm>
        </p:spPr>
        <p:txBody>
          <a:bodyPr>
            <a:normAutofit fontScale="90000"/>
          </a:bodyPr>
          <a:lstStyle/>
          <a:p>
            <a:pPr algn="ctr"/>
            <a:r>
              <a:rPr lang="en-US" dirty="0">
                <a:solidFill>
                  <a:srgbClr val="036080"/>
                </a:solidFill>
              </a:rPr>
              <a:t>Survey Results</a:t>
            </a:r>
          </a:p>
        </p:txBody>
      </p:sp>
      <p:sp>
        <p:nvSpPr>
          <p:cNvPr id="3" name="Content Placeholder 2">
            <a:extLst>
              <a:ext uri="{FF2B5EF4-FFF2-40B4-BE49-F238E27FC236}">
                <a16:creationId xmlns:a16="http://schemas.microsoft.com/office/drawing/2014/main" id="{30DF013F-B2F3-5E40-8210-57F0639FE0E9}"/>
              </a:ext>
            </a:extLst>
          </p:cNvPr>
          <p:cNvSpPr>
            <a:spLocks noGrp="1"/>
          </p:cNvSpPr>
          <p:nvPr>
            <p:ph idx="1"/>
          </p:nvPr>
        </p:nvSpPr>
        <p:spPr>
          <a:xfrm>
            <a:off x="500743" y="990599"/>
            <a:ext cx="10853057" cy="5660571"/>
          </a:xfrm>
        </p:spPr>
        <p:txBody>
          <a:bodyPr>
            <a:noAutofit/>
          </a:bodyPr>
          <a:lstStyle/>
          <a:p>
            <a:pPr marL="0" indent="0">
              <a:spcBef>
                <a:spcPts val="600"/>
              </a:spcBef>
              <a:spcAft>
                <a:spcPts val="2400"/>
              </a:spcAft>
              <a:buNone/>
            </a:pPr>
            <a:r>
              <a:rPr lang="en-US" b="0" i="0" dirty="0">
                <a:solidFill>
                  <a:srgbClr val="202124"/>
                </a:solidFill>
                <a:effectLst/>
                <a:latin typeface="Roboto" panose="02000000000000000000" pitchFamily="2" charset="0"/>
              </a:rPr>
              <a:t>Q5. If so, which options and why do they seem feasible?</a:t>
            </a:r>
            <a:endParaRPr lang="en-US" b="1" dirty="0"/>
          </a:p>
          <a:p>
            <a:pPr lvl="1">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Enhanced Urban Efficiencies / Conservation (6 of 10)*</a:t>
            </a:r>
          </a:p>
          <a:p>
            <a:pPr lvl="1">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Water Use Data and Education (4 of 10)</a:t>
            </a:r>
          </a:p>
          <a:p>
            <a:pPr lvl="1">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Residential Water Capture (2 of 10)*</a:t>
            </a:r>
          </a:p>
          <a:p>
            <a:pPr lvl="1">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Tiered Allocations</a:t>
            </a:r>
          </a:p>
          <a:p>
            <a:pPr lvl="1">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Enhanced Agricultural Practices</a:t>
            </a:r>
          </a:p>
          <a:p>
            <a:pPr lvl="1">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Fallowing / Land Retirement</a:t>
            </a:r>
          </a:p>
          <a:p>
            <a:pPr lvl="1">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All (with caveats about new water supply)</a:t>
            </a:r>
          </a:p>
          <a:p>
            <a:pPr lvl="1">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None are feasible</a:t>
            </a:r>
          </a:p>
          <a:p>
            <a:pPr marL="914400" marR="0" lvl="2" indent="0" algn="l" defTabSz="914400" rtl="0" eaLnBrk="1" fontAlgn="auto" latinLnBrk="0" hangingPunct="1">
              <a:lnSpc>
                <a:spcPct val="90000"/>
              </a:lnSpc>
              <a:spcBef>
                <a:spcPts val="600"/>
              </a:spcBef>
              <a:spcAft>
                <a:spcPts val="120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*noted that this may not produce enough benefits to achieve sustainability</a:t>
            </a:r>
          </a:p>
          <a:p>
            <a:pPr marL="457200" lvl="1" indent="0">
              <a:spcBef>
                <a:spcPts val="600"/>
              </a:spcBef>
              <a:spcAft>
                <a:spcPts val="1200"/>
              </a:spcAft>
              <a:buNone/>
            </a:pPr>
            <a:endParaRPr lang="en-US" dirty="0">
              <a:latin typeface="Roboto" panose="02000000000000000000" pitchFamily="2" charset="0"/>
              <a:ea typeface="Roboto" panose="02000000000000000000" pitchFamily="2" charset="0"/>
              <a:cs typeface="Roboto" panose="02000000000000000000" pitchFamily="2" charset="0"/>
            </a:endParaRPr>
          </a:p>
          <a:p>
            <a:pPr lvl="1">
              <a:spcBef>
                <a:spcPts val="600"/>
              </a:spcBef>
              <a:spcAft>
                <a:spcPts val="1200"/>
              </a:spcAft>
            </a:pPr>
            <a:endParaRPr lang="en-US" b="1" dirty="0"/>
          </a:p>
          <a:p>
            <a:pPr marL="457200" lvl="1" indent="0">
              <a:spcBef>
                <a:spcPts val="600"/>
              </a:spcBef>
              <a:spcAft>
                <a:spcPts val="1200"/>
              </a:spcAft>
              <a:buNone/>
            </a:pPr>
            <a:endParaRPr lang="en-US" b="1" dirty="0"/>
          </a:p>
          <a:p>
            <a:pPr marL="0" indent="0">
              <a:spcBef>
                <a:spcPts val="600"/>
              </a:spcBef>
              <a:spcAft>
                <a:spcPts val="1200"/>
              </a:spcAft>
              <a:buNone/>
            </a:pPr>
            <a:endParaRPr lang="en-US" b="1" dirty="0"/>
          </a:p>
          <a:p>
            <a:endParaRPr lang="en-US" sz="2400" b="1" dirty="0"/>
          </a:p>
          <a:p>
            <a:pPr marL="0" indent="0">
              <a:buNone/>
            </a:pPr>
            <a:br>
              <a:rPr lang="en-US" sz="2400" dirty="0"/>
            </a:br>
            <a:endParaRPr lang="en-US" sz="2400" dirty="0"/>
          </a:p>
          <a:p>
            <a:endParaRPr lang="en-US" dirty="0"/>
          </a:p>
        </p:txBody>
      </p:sp>
    </p:spTree>
    <p:extLst>
      <p:ext uri="{BB962C8B-B14F-4D97-AF65-F5344CB8AC3E}">
        <p14:creationId xmlns:p14="http://schemas.microsoft.com/office/powerpoint/2010/main" val="1113519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758DB-858D-5B4B-8E27-D08D81C2448F}"/>
              </a:ext>
            </a:extLst>
          </p:cNvPr>
          <p:cNvSpPr>
            <a:spLocks noGrp="1"/>
          </p:cNvSpPr>
          <p:nvPr>
            <p:ph type="title"/>
          </p:nvPr>
        </p:nvSpPr>
        <p:spPr>
          <a:xfrm>
            <a:off x="838200" y="365125"/>
            <a:ext cx="10515600" cy="625475"/>
          </a:xfrm>
        </p:spPr>
        <p:txBody>
          <a:bodyPr>
            <a:normAutofit fontScale="90000"/>
          </a:bodyPr>
          <a:lstStyle/>
          <a:p>
            <a:pPr algn="ctr"/>
            <a:r>
              <a:rPr lang="en-US" dirty="0">
                <a:solidFill>
                  <a:srgbClr val="036080"/>
                </a:solidFill>
              </a:rPr>
              <a:t>Survey Results</a:t>
            </a:r>
          </a:p>
        </p:txBody>
      </p:sp>
      <p:sp>
        <p:nvSpPr>
          <p:cNvPr id="3" name="Content Placeholder 2">
            <a:extLst>
              <a:ext uri="{FF2B5EF4-FFF2-40B4-BE49-F238E27FC236}">
                <a16:creationId xmlns:a16="http://schemas.microsoft.com/office/drawing/2014/main" id="{30DF013F-B2F3-5E40-8210-57F0639FE0E9}"/>
              </a:ext>
            </a:extLst>
          </p:cNvPr>
          <p:cNvSpPr>
            <a:spLocks noGrp="1"/>
          </p:cNvSpPr>
          <p:nvPr>
            <p:ph idx="1"/>
          </p:nvPr>
        </p:nvSpPr>
        <p:spPr>
          <a:xfrm>
            <a:off x="838200" y="1066800"/>
            <a:ext cx="10515600" cy="5426075"/>
          </a:xfrm>
        </p:spPr>
        <p:txBody>
          <a:bodyPr>
            <a:noAutofit/>
          </a:bodyPr>
          <a:lstStyle/>
          <a:p>
            <a:pPr marL="0" indent="0">
              <a:spcBef>
                <a:spcPts val="600"/>
              </a:spcBef>
              <a:spcAft>
                <a:spcPts val="2400"/>
              </a:spcAft>
              <a:buNone/>
            </a:pPr>
            <a:r>
              <a:rPr lang="en-US" i="0" dirty="0">
                <a:solidFill>
                  <a:srgbClr val="202124"/>
                </a:solidFill>
                <a:effectLst/>
                <a:latin typeface="Roboto" panose="02000000000000000000" pitchFamily="2" charset="0"/>
                <a:ea typeface="Roboto" panose="02000000000000000000" pitchFamily="2" charset="0"/>
                <a:cs typeface="Roboto" panose="02000000000000000000" pitchFamily="2" charset="0"/>
              </a:rPr>
              <a:t>Q6. Regarding options you didn’t list as feasible, why do you consider them infeasible?</a:t>
            </a:r>
          </a:p>
          <a:p>
            <a:pPr lvl="1">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Not applicable to subbasin water use conditions</a:t>
            </a:r>
          </a:p>
          <a:p>
            <a:pPr lvl="2">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Principally domestic </a:t>
            </a:r>
          </a:p>
          <a:p>
            <a:pPr lvl="2">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Lack of metering doesn’t support extraction fees</a:t>
            </a:r>
          </a:p>
          <a:p>
            <a:pPr lvl="2">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Recharge not appropriate or scalable</a:t>
            </a:r>
          </a:p>
          <a:p>
            <a:pPr lvl="2">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Land management not appropriate or scalable</a:t>
            </a:r>
          </a:p>
          <a:p>
            <a:pPr lvl="1">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Several options will create more government oversight</a:t>
            </a:r>
          </a:p>
          <a:p>
            <a:pPr lvl="2">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Bureaucracy</a:t>
            </a:r>
          </a:p>
          <a:p>
            <a:pPr lvl="2">
              <a:spcBef>
                <a:spcPts val="600"/>
              </a:spcBef>
              <a:spcAft>
                <a:spcPts val="1200"/>
              </a:spcAft>
            </a:pPr>
            <a:r>
              <a:rPr lang="en-US" dirty="0">
                <a:latin typeface="Roboto" panose="02000000000000000000" pitchFamily="2" charset="0"/>
                <a:ea typeface="Roboto" panose="02000000000000000000" pitchFamily="2" charset="0"/>
                <a:cs typeface="Roboto" panose="02000000000000000000" pitchFamily="2" charset="0"/>
              </a:rPr>
              <a:t>Higher taxes/fees = Higher food costs</a:t>
            </a:r>
          </a:p>
          <a:p>
            <a:pPr lvl="1">
              <a:spcBef>
                <a:spcPts val="600"/>
              </a:spcBef>
              <a:spcAft>
                <a:spcPts val="1200"/>
              </a:spcAft>
            </a:pPr>
            <a:endParaRPr lang="en-US" dirty="0">
              <a:latin typeface="Roboto" panose="02000000000000000000" pitchFamily="2" charset="0"/>
              <a:ea typeface="Roboto" panose="02000000000000000000" pitchFamily="2" charset="0"/>
              <a:cs typeface="Roboto" panose="02000000000000000000" pitchFamily="2" charset="0"/>
            </a:endParaRPr>
          </a:p>
          <a:p>
            <a:pPr lvl="1">
              <a:spcBef>
                <a:spcPts val="600"/>
              </a:spcBef>
              <a:spcAft>
                <a:spcPts val="1200"/>
              </a:spcAft>
            </a:pPr>
            <a:endParaRPr lang="en-US" b="1" dirty="0"/>
          </a:p>
          <a:p>
            <a:pPr lvl="1">
              <a:spcBef>
                <a:spcPts val="600"/>
              </a:spcBef>
              <a:spcAft>
                <a:spcPts val="1200"/>
              </a:spcAft>
            </a:pPr>
            <a:endParaRPr lang="en-US" b="1" dirty="0"/>
          </a:p>
          <a:p>
            <a:pPr lvl="1">
              <a:spcBef>
                <a:spcPts val="600"/>
              </a:spcBef>
              <a:spcAft>
                <a:spcPts val="1200"/>
              </a:spcAft>
            </a:pPr>
            <a:endParaRPr lang="en-US" b="1" dirty="0"/>
          </a:p>
          <a:p>
            <a:pPr lvl="1">
              <a:spcBef>
                <a:spcPts val="600"/>
              </a:spcBef>
              <a:spcAft>
                <a:spcPts val="1200"/>
              </a:spcAft>
            </a:pPr>
            <a:endParaRPr lang="en-US" b="1" dirty="0"/>
          </a:p>
          <a:p>
            <a:pPr marL="457200" lvl="1" indent="0">
              <a:spcBef>
                <a:spcPts val="600"/>
              </a:spcBef>
              <a:spcAft>
                <a:spcPts val="1200"/>
              </a:spcAft>
              <a:buNone/>
            </a:pPr>
            <a:endParaRPr lang="en-US" b="1" dirty="0"/>
          </a:p>
          <a:p>
            <a:pPr marL="0" indent="0">
              <a:spcBef>
                <a:spcPts val="600"/>
              </a:spcBef>
              <a:spcAft>
                <a:spcPts val="1200"/>
              </a:spcAft>
              <a:buNone/>
            </a:pPr>
            <a:endParaRPr lang="en-US" b="1" dirty="0"/>
          </a:p>
          <a:p>
            <a:endParaRPr lang="en-US" sz="2400" b="1" dirty="0"/>
          </a:p>
          <a:p>
            <a:pPr marL="0" indent="0">
              <a:buNone/>
            </a:pPr>
            <a:br>
              <a:rPr lang="en-US" sz="2400" dirty="0"/>
            </a:br>
            <a:endParaRPr lang="en-US" sz="2400" dirty="0"/>
          </a:p>
          <a:p>
            <a:endParaRPr lang="en-US" dirty="0"/>
          </a:p>
        </p:txBody>
      </p:sp>
    </p:spTree>
    <p:extLst>
      <p:ext uri="{BB962C8B-B14F-4D97-AF65-F5344CB8AC3E}">
        <p14:creationId xmlns:p14="http://schemas.microsoft.com/office/powerpoint/2010/main" val="771822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142221EEC1AB4ABCF24D65452D981E" ma:contentTypeVersion="15" ma:contentTypeDescription="Create a new document." ma:contentTypeScope="" ma:versionID="e641a21ba54b2ecb22e7cb006d4eb49e">
  <xsd:schema xmlns:xsd="http://www.w3.org/2001/XMLSchema" xmlns:xs="http://www.w3.org/2001/XMLSchema" xmlns:p="http://schemas.microsoft.com/office/2006/metadata/properties" xmlns:ns1="http://schemas.microsoft.com/sharepoint/v3" xmlns:ns2="0a3dd8a8-affc-4bc3-95ca-68292885dd3e" xmlns:ns3="0ba9c611-1ca1-4a59-a49c-dfebfb7047b5" targetNamespace="http://schemas.microsoft.com/office/2006/metadata/properties" ma:root="true" ma:fieldsID="e583d4e30737ea1c2031715aa8e85153" ns1:_="" ns2:_="" ns3:_="">
    <xsd:import namespace="http://schemas.microsoft.com/sharepoint/v3"/>
    <xsd:import namespace="0a3dd8a8-affc-4bc3-95ca-68292885dd3e"/>
    <xsd:import namespace="0ba9c611-1ca1-4a59-a49c-dfebfb7047b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3dd8a8-affc-4bc3-95ca-68292885dd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11d4f8f-1a9d-4a83-84c5-09e6ae0e0ac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a9c611-1ca1-4a59-a49c-dfebfb7047b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c14486d-7804-48c9-bac6-5c5b7a991723}" ma:internalName="TaxCatchAll" ma:showField="CatchAllData" ma:web="0ba9c611-1ca1-4a59-a49c-dfebfb7047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0a3dd8a8-affc-4bc3-95ca-68292885dd3e">
      <Terms xmlns="http://schemas.microsoft.com/office/infopath/2007/PartnerControls"/>
    </lcf76f155ced4ddcb4097134ff3c332f>
    <TaxCatchAll xmlns="0ba9c611-1ca1-4a59-a49c-dfebfb7047b5" xsi:nil="true"/>
  </documentManagement>
</p:properties>
</file>

<file path=customXml/itemProps1.xml><?xml version="1.0" encoding="utf-8"?>
<ds:datastoreItem xmlns:ds="http://schemas.openxmlformats.org/officeDocument/2006/customXml" ds:itemID="{A8E03EE3-E860-411D-8745-69C65B2C5295}"/>
</file>

<file path=customXml/itemProps2.xml><?xml version="1.0" encoding="utf-8"?>
<ds:datastoreItem xmlns:ds="http://schemas.openxmlformats.org/officeDocument/2006/customXml" ds:itemID="{76ED0BAC-1D2E-43A2-BC1B-954E1D367DF0}"/>
</file>

<file path=customXml/itemProps3.xml><?xml version="1.0" encoding="utf-8"?>
<ds:datastoreItem xmlns:ds="http://schemas.openxmlformats.org/officeDocument/2006/customXml" ds:itemID="{5BF75710-0A66-48B9-A0C7-B516EBDFED50}"/>
</file>

<file path=docProps/app.xml><?xml version="1.0" encoding="utf-8"?>
<Properties xmlns="http://schemas.openxmlformats.org/officeDocument/2006/extended-properties" xmlns:vt="http://schemas.openxmlformats.org/officeDocument/2006/docPropsVTypes">
  <TotalTime>3017</TotalTime>
  <Words>1240</Words>
  <Application>Microsoft Office PowerPoint</Application>
  <PresentationFormat>Widescreen</PresentationFormat>
  <Paragraphs>276</Paragraphs>
  <Slides>28</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Roboto</vt:lpstr>
      <vt:lpstr>Times New Roman</vt:lpstr>
      <vt:lpstr>Corbel</vt:lpstr>
      <vt:lpstr>Quattrocento Sans</vt:lpstr>
      <vt:lpstr>Calibri</vt:lpstr>
      <vt:lpstr>Arial</vt:lpstr>
      <vt:lpstr>Office Theme</vt:lpstr>
      <vt:lpstr>1_office theme</vt:lpstr>
      <vt:lpstr>PowerPoint Presentation</vt:lpstr>
      <vt:lpstr>Survey Review</vt:lpstr>
      <vt:lpstr>Survey Results</vt:lpstr>
      <vt:lpstr>Survey Results</vt:lpstr>
      <vt:lpstr>Survey Results</vt:lpstr>
      <vt:lpstr>Survey Results</vt:lpstr>
      <vt:lpstr>Survey Results</vt:lpstr>
      <vt:lpstr>Survey Results</vt:lpstr>
      <vt:lpstr>Survey Results</vt:lpstr>
      <vt:lpstr>Survey Results</vt:lpstr>
      <vt:lpstr>Survey Results</vt:lpstr>
      <vt:lpstr>Survey Results</vt:lpstr>
      <vt:lpstr>Survey Results</vt:lpstr>
      <vt:lpstr>Survey Results</vt:lpstr>
      <vt:lpstr>Survey Results</vt:lpstr>
      <vt:lpstr>Survey Results</vt:lpstr>
      <vt:lpstr>Survey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Yuen-Ruan</dc:creator>
  <cp:lastModifiedBy>David Ceppos</cp:lastModifiedBy>
  <cp:revision>8</cp:revision>
  <dcterms:created xsi:type="dcterms:W3CDTF">2021-08-26T23:39:53Z</dcterms:created>
  <dcterms:modified xsi:type="dcterms:W3CDTF">2024-12-18T15:56:21Z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0x01010084142221EEC1AB4ABCF24D65452D981E</vt:lpwstr>
  </property>
</Properties>
</file>